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9"/>
  </p:notesMasterIdLst>
  <p:handoutMasterIdLst>
    <p:handoutMasterId r:id="rId30"/>
  </p:handoutMasterIdLst>
  <p:sldIdLst>
    <p:sldId id="410" r:id="rId5"/>
    <p:sldId id="383" r:id="rId6"/>
    <p:sldId id="471" r:id="rId7"/>
    <p:sldId id="477" r:id="rId8"/>
    <p:sldId id="338" r:id="rId9"/>
    <p:sldId id="342" r:id="rId10"/>
    <p:sldId id="336" r:id="rId11"/>
    <p:sldId id="474" r:id="rId12"/>
    <p:sldId id="483" r:id="rId13"/>
    <p:sldId id="441" r:id="rId14"/>
    <p:sldId id="442" r:id="rId15"/>
    <p:sldId id="414" r:id="rId16"/>
    <p:sldId id="475" r:id="rId17"/>
    <p:sldId id="484" r:id="rId18"/>
    <p:sldId id="443" r:id="rId19"/>
    <p:sldId id="451" r:id="rId20"/>
    <p:sldId id="445" r:id="rId21"/>
    <p:sldId id="468" r:id="rId22"/>
    <p:sldId id="479" r:id="rId23"/>
    <p:sldId id="469" r:id="rId24"/>
    <p:sldId id="455" r:id="rId25"/>
    <p:sldId id="478" r:id="rId26"/>
    <p:sldId id="476" r:id="rId27"/>
    <p:sldId id="458" r:id="rId28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6327" autoAdjust="0"/>
  </p:normalViewPr>
  <p:slideViewPr>
    <p:cSldViewPr snapToGrid="0">
      <p:cViewPr varScale="1">
        <p:scale>
          <a:sx n="84" d="100"/>
          <a:sy n="84" d="100"/>
        </p:scale>
        <p:origin x="583" y="3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393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/>
            </a:lvl1pPr>
          </a:lstStyle>
          <a:p>
            <a:pPr rtl="0"/>
            <a:fld id="{F32C39B4-1C2F-46CB-8CDC-53823627074F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2025/2/20</a:t>
            </a:fld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/>
            </a:lvl1pPr>
          </a:lstStyle>
          <a:p>
            <a:pPr rtl="0"/>
            <a:fld id="{E2C230DF-5933-439D-898F-38E9AC9BA688}" type="slidenum">
              <a:rPr 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/>
            </a:lvl1pPr>
          </a:lstStyle>
          <a:p>
            <a:pPr rtl="0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页眉占位符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/>
            </a:lvl1pPr>
          </a:lstStyle>
          <a:p>
            <a:pPr rtl="0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526AB7C-14EB-4F76-BC62-F231A270ACC9}" type="datetime1">
              <a:rPr lang="en-US" altLang="zh-CN" smtClean="0"/>
              <a:pPr/>
              <a:t>2/20/2025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zh-CN"/>
            </a:defPPr>
          </a:lstStyle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zh-CN"/>
            </a:def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9C7E07-3C67-C64C-8DA0-0404F6303970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A89C7E07-3C67-C64C-8DA0-0404F6303970}" type="slidenum">
              <a:rPr lang="zh-CN" smtClean="0"/>
              <a:t>1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A89C7E07-3C67-C64C-8DA0-0404F6303970}" type="slidenum">
              <a:rPr lang="zh-CN" smtClean="0"/>
              <a:t>2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38825" y="1275079"/>
            <a:ext cx="5957479" cy="3291840"/>
          </a:xfrm>
          <a:prstGeom prst="rect">
            <a:avLst/>
          </a:prstGeom>
        </p:spPr>
        <p:txBody>
          <a:bodyPr lIns="0" tIns="0" rIns="0" bIns="0" rtlCol="0" anchor="b">
            <a:normAutofit/>
          </a:bodyPr>
          <a:lstStyle>
            <a:lvl1pPr algn="l">
              <a:lnSpc>
                <a:spcPct val="80000"/>
              </a:lnSpc>
              <a:defRPr lang="zh-CN" sz="6000" b="1" i="0" spc="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grpSp>
        <p:nvGrpSpPr>
          <p:cNvPr id="9" name="组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任意多边形(F)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1" name="任意多边形(F)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2" name="任意多边形(F)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</p:grpSp>
      <p:cxnSp>
        <p:nvCxnSpPr>
          <p:cNvPr id="13" name="直接连接符​​(S)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38825" y="4632833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内容和表格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任意多边形(F)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5" name="任意多边形(F)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7" name="任意多边形(F)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</p:grpSp>
      <p:sp>
        <p:nvSpPr>
          <p:cNvPr id="16" name="标题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lang="zh-CN" sz="44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cxnSp>
        <p:nvCxnSpPr>
          <p:cNvPr id="4" name="直接连接符​​(S)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spcBef>
                <a:spcPts val="1800"/>
              </a:spcBef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spcBef>
                <a:spcPts val="1800"/>
              </a:spcBef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spcBef>
                <a:spcPts val="1800"/>
              </a:spcBef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spcBef>
                <a:spcPts val="1800"/>
              </a:spcBef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dirty="0"/>
              <a:t>单击此处添加内容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dirty="0"/>
              <a:t>单击此处添加内容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zh-CN"/>
            </a:defPPr>
            <a:lvl1pPr>
              <a:defRPr>
                <a:latin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两栏内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任意多边形(F)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3" name="任意多边形(F)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4" name="任意多边形(F)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</p:grpSp>
      <p:sp>
        <p:nvSpPr>
          <p:cNvPr id="16" name="标题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lang="zh-CN" sz="44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cxnSp>
        <p:nvCxnSpPr>
          <p:cNvPr id="4" name="直接连接符​​(S)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dirty="0"/>
              <a:t>单击此处添加内容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 rtlCol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dirty="0"/>
              <a:t>单击此处添加内容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zh-CN"/>
            </a:defPPr>
            <a:lvl1pPr>
              <a:defRPr>
                <a:latin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lang="zh-CN" sz="44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sp>
        <p:nvSpPr>
          <p:cNvPr id="9" name="表格占位符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594360" y="2628629"/>
            <a:ext cx="10972800" cy="3636740"/>
          </a:xfrm>
        </p:spPr>
        <p:txBody>
          <a:bodyPr rtlCol="0">
            <a:normAutofit/>
          </a:bodyPr>
          <a:lstStyle>
            <a:lvl1pPr>
              <a:defRPr lang="zh-CN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/>
              <a:t>单击图标以添加表格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zh-CN"/>
            </a:defPPr>
            <a:lvl1pPr>
              <a:defRPr>
                <a:latin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cxnSp>
        <p:nvCxnSpPr>
          <p:cNvPr id="4" name="直接连接符​​(S)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表格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zh-CN"/>
            </a:defPPr>
            <a:lvl1pPr>
              <a:defRPr>
                <a:latin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17921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rmAutofit/>
          </a:bodyPr>
          <a:lstStyle>
            <a:lvl1pPr algn="l">
              <a:lnSpc>
                <a:spcPct val="80000"/>
              </a:lnSpc>
              <a:defRPr lang="zh-CN" sz="6000" b="1" i="0" spc="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grpSp>
        <p:nvGrpSpPr>
          <p:cNvPr id="9" name="组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任意多边形(F)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1" name="任意多边形(F)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2" name="任意多边形(F)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</p:grpSp>
      <p:sp>
        <p:nvSpPr>
          <p:cNvPr id="18" name="文本占位符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rmAutofit/>
          </a:bodyPr>
          <a:lstStyle>
            <a:lvl1pPr marL="0" indent="0">
              <a:buNone/>
              <a:defRPr lang="zh-CN" sz="2400" b="1" i="0"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lang="zh-CN" sz="4000"/>
            </a:lvl2pPr>
            <a:lvl3pPr>
              <a:defRPr lang="zh-CN" sz="4000"/>
            </a:lvl3pPr>
            <a:lvl4pPr>
              <a:defRPr lang="zh-CN" sz="4000"/>
            </a:lvl4pPr>
            <a:lvl5pPr>
              <a:defRPr lang="zh-CN" sz="4000"/>
            </a:lvl5pPr>
          </a:lstStyle>
          <a:p>
            <a:pPr lvl="0" rtl="0"/>
            <a:r>
              <a:rPr lang="zh-CN" dirty="0"/>
              <a:t>单击此处添加文本</a:t>
            </a:r>
          </a:p>
        </p:txBody>
      </p:sp>
      <p:cxnSp>
        <p:nvCxnSpPr>
          <p:cNvPr id="4" name="直接连接符​​(S)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485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</a:lvl1pPr>
            <a:lvl2pPr>
              <a:lnSpc>
                <a:spcPct val="100000"/>
              </a:lnSpc>
            </a:lvl2pPr>
            <a:lvl3pPr>
              <a:lnSpc>
                <a:spcPct val="100000"/>
              </a:lnSpc>
            </a:lvl3pPr>
            <a:lvl4pPr>
              <a:lnSpc>
                <a:spcPct val="100000"/>
              </a:lnSpc>
            </a:lvl4pPr>
            <a:lvl5pPr>
              <a:lnSpc>
                <a:spcPct val="100000"/>
              </a:lnSpc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2/20/2025</a:t>
            </a:fld>
            <a:endParaRPr lang="en-US" dirty="0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357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议程​​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413656"/>
            <a:ext cx="6787747" cy="98479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lang="zh-CN" sz="4400" b="1" i="0" spc="50" baseline="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60" y="1723592"/>
            <a:ext cx="10944498" cy="4420674"/>
          </a:xfrm>
        </p:spPr>
        <p:txBody>
          <a:bodyPr lIns="0" tIns="228600" rIns="0" bIns="0" rtlCol="0">
            <a:normAutofit/>
          </a:bodyPr>
          <a:lstStyle>
            <a:lvl1pPr marL="108000" indent="-283464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zh-CN" sz="24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indent="-283464">
              <a:lnSpc>
                <a:spcPct val="150000"/>
              </a:lnSpc>
              <a:spcBef>
                <a:spcPts val="600"/>
              </a:spcBef>
              <a:defRPr lang="zh-CN" sz="2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indent="-283464">
              <a:lnSpc>
                <a:spcPct val="150000"/>
              </a:lnSpc>
              <a:spcBef>
                <a:spcPts val="600"/>
              </a:spcBef>
              <a:defRPr lang="zh-CN" sz="2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indent="-283464">
              <a:lnSpc>
                <a:spcPct val="150000"/>
              </a:lnSpc>
              <a:spcBef>
                <a:spcPts val="600"/>
              </a:spcBef>
              <a:defRPr lang="zh-CN" sz="2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indent="-283464">
              <a:lnSpc>
                <a:spcPct val="150000"/>
              </a:lnSpc>
              <a:spcBef>
                <a:spcPts val="600"/>
              </a:spcBef>
              <a:defRPr lang="zh-CN" sz="2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dirty="0"/>
              <a:t>单击此处添加内容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43" name="灯片编号占位符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>
            <a:defPPr>
              <a:defRPr lang="zh-CN"/>
            </a:def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42" name="日期占位符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/>
          <a:lstStyle>
            <a:defPPr>
              <a:defRPr lang="zh-CN"/>
            </a:defPPr>
            <a:lvl1pPr>
              <a:defRPr>
                <a:latin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cxnSp>
        <p:nvCxnSpPr>
          <p:cNvPr id="4" name="直接连接符​​(S)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156102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 rtlCol="0">
            <a:normAutofit/>
          </a:bodyPr>
          <a:lstStyle>
            <a:lvl1pPr marL="0" indent="0" algn="ctr">
              <a:buNone/>
              <a:defRPr lang="zh-CN" sz="20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/>
              <a:t>单击图标以添加图片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lang="zh-CN" sz="6000" b="1" i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rmAutofit/>
          </a:bodyPr>
          <a:lstStyle>
            <a:lvl1pPr algn="l">
              <a:lnSpc>
                <a:spcPct val="80000"/>
              </a:lnSpc>
              <a:defRPr lang="zh-CN" sz="6000" b="1" i="0" spc="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/>
              <a:t>单击此处添加标题 </a:t>
            </a:r>
          </a:p>
        </p:txBody>
      </p:sp>
      <p:sp>
        <p:nvSpPr>
          <p:cNvPr id="6" name="图片占位符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-11113"/>
            <a:ext cx="5791200" cy="6880226"/>
          </a:xfrm>
        </p:spPr>
        <p:txBody>
          <a:bodyPr rtlCol="0">
            <a:normAutofit/>
          </a:bodyPr>
          <a:lstStyle>
            <a:lvl1pPr marL="0" indent="0" algn="ctr"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/>
              <a:t>单击图标以添加图片</a:t>
            </a:r>
          </a:p>
        </p:txBody>
      </p:sp>
      <p:sp>
        <p:nvSpPr>
          <p:cNvPr id="18" name="文本占位符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 rtlCol="0">
            <a:normAutofit/>
          </a:bodyPr>
          <a:lstStyle>
            <a:lvl1pPr marL="0" indent="0">
              <a:buNone/>
              <a:defRPr lang="zh-CN" sz="2400" b="1" i="0"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lang="zh-CN" sz="4000"/>
            </a:lvl2pPr>
            <a:lvl3pPr>
              <a:defRPr lang="zh-CN" sz="4000"/>
            </a:lvl3pPr>
            <a:lvl4pPr>
              <a:defRPr lang="zh-CN" sz="4000"/>
            </a:lvl4pPr>
            <a:lvl5pPr>
              <a:defRPr lang="zh-CN" sz="4000"/>
            </a:lvl5pPr>
          </a:lstStyle>
          <a:p>
            <a:pPr lvl="0" rtl="0"/>
            <a:r>
              <a:rPr lang="zh-CN"/>
              <a:t>单击此处添加文本</a:t>
            </a:r>
          </a:p>
        </p:txBody>
      </p:sp>
      <p:cxnSp>
        <p:nvCxnSpPr>
          <p:cNvPr id="7" name="直接连接符​​(S)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汇总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组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任意多边形(F)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2" name="任意多边形(F)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3" name="任意多边形(F)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</p:grpSp>
      <p:sp>
        <p:nvSpPr>
          <p:cNvPr id="32" name="标题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lang="zh-CN" sz="44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dirty="0"/>
              <a:t>单击此处添加内容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defPPr>
              <a:defRPr lang="zh-CN"/>
            </a:def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>
            <a:defPPr>
              <a:defRPr lang="zh-CN"/>
            </a:defPPr>
            <a:lvl1pPr>
              <a:defRPr>
                <a:latin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rmAutofit/>
          </a:bodyPr>
          <a:lstStyle>
            <a:lvl1pPr algn="l">
              <a:lnSpc>
                <a:spcPct val="80000"/>
              </a:lnSpc>
              <a:defRPr lang="zh-CN" sz="6000" b="1" i="0" spc="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grpSp>
        <p:nvGrpSpPr>
          <p:cNvPr id="9" name="组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任意多边形(F)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1" name="任意多边形(F)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2" name="任意多边形(F)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</p:grpSp>
      <p:cxnSp>
        <p:nvCxnSpPr>
          <p:cNvPr id="13" name="直接连接符​​(S)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文本占位符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 rtlCol="0">
            <a:normAutofit/>
          </a:bodyPr>
          <a:lstStyle>
            <a:lvl1pPr marL="0" indent="0">
              <a:buNone/>
              <a:defRPr lang="zh-CN" sz="2400" b="1" i="0"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lang="zh-CN" sz="4000"/>
            </a:lvl2pPr>
            <a:lvl3pPr>
              <a:defRPr lang="zh-CN" sz="4000"/>
            </a:lvl3pPr>
            <a:lvl4pPr>
              <a:defRPr lang="zh-CN" sz="4000"/>
            </a:lvl4pPr>
            <a:lvl5pPr>
              <a:defRPr lang="zh-CN" sz="4000"/>
            </a:lvl5pPr>
          </a:lstStyle>
          <a:p>
            <a:pPr lvl="0" rtl="0"/>
            <a:r>
              <a:rPr lang="zh-CN" dirty="0"/>
              <a:t>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两栏内容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任意多边形(F)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3" name="任意多边形(F)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4" name="任意多边形(F)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</p:grpSp>
      <p:sp>
        <p:nvSpPr>
          <p:cNvPr id="16" name="标题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lang="zh-CN" sz="44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83464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594360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822960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005840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dirty="0"/>
              <a:t>单击此处添加内容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3" name="内容占位符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83464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548640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822960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005840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dirty="0"/>
              <a:t>单击此处添加内容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zh-CN"/>
            </a:defPPr>
            <a:lvl1pPr>
              <a:defRPr>
                <a:latin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cxnSp>
        <p:nvCxnSpPr>
          <p:cNvPr id="4" name="直接连接符​​(S)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自选图形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3" name="任意多边形(F)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4" name="任意多边形(F)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8" name="任意多边形(F)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  <p:sp>
          <p:nvSpPr>
            <p:cNvPr id="19" name="任意多边形(F)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>
                <a:latin typeface="Microsoft YaHei UI" panose="020B0503020204020204" pitchFamily="34" charset="-122"/>
              </a:endParaRPr>
            </a:p>
          </p:txBody>
        </p:sp>
      </p:grpSp>
      <p:sp>
        <p:nvSpPr>
          <p:cNvPr id="16" name="标题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lang="zh-CN" sz="44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cxnSp>
        <p:nvCxnSpPr>
          <p:cNvPr id="4" name="直接连接符​​(S)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 rtlCol="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spcBef>
                <a:spcPts val="1800"/>
              </a:spcBef>
              <a:buFont typeface="+mj-lt"/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lang="zh-CN" sz="2000"/>
            </a:lvl5pPr>
          </a:lstStyle>
          <a:p>
            <a:pPr lvl="0" rtl="0"/>
            <a:r>
              <a:rPr lang="zh-CN" dirty="0"/>
              <a:t>单击此处添加内容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endParaRPr lang="zh-CN" dirty="0"/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83464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548640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822960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005840"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dirty="0"/>
              <a:t>单击此处添加内容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zh-CN"/>
            </a:defPPr>
            <a:lvl1pPr>
              <a:defRPr>
                <a:latin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、内容和图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lang="zh-CN" sz="44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dirty="0"/>
              <a:t>单击此处添加标题 </a:t>
            </a:r>
          </a:p>
        </p:txBody>
      </p:sp>
      <p:sp>
        <p:nvSpPr>
          <p:cNvPr id="3" name="内容占位符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indent="-283464">
              <a:spcBef>
                <a:spcPts val="1800"/>
              </a:spcBef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dirty="0"/>
              <a:t>单击此处添加内容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cxnSp>
        <p:nvCxnSpPr>
          <p:cNvPr id="4" name="直接连接符​​(S)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0"/>
            <a:ext cx="6118225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zh-CN" sz="2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/>
              <a:t>单击图标以添加图片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zh-CN"/>
            </a:defPPr>
            <a:lvl1pPr>
              <a:defRPr>
                <a:latin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zh-CN"/>
            </a:def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12" name="标题占位符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0" name="日期占位符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zh-CN" sz="11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ea typeface="Microsoft YaHei UI" panose="020B0503020204020204" pitchFamily="34" charset="-122"/>
            </a:endParaRPr>
          </a:p>
        </p:txBody>
      </p:sp>
      <p:sp>
        <p:nvSpPr>
          <p:cNvPr id="32" name="幻灯片编号占位符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zh-CN" sz="11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12" r:id="rId13"/>
    <p:sldLayoutId id="2147483703" r:id="rId14"/>
    <p:sldLayoutId id="2147483713" r:id="rId15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zh-CN" sz="4400" b="1" i="0" kern="1200" spc="10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zh-CN" sz="2800" b="0" i="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400" b="0" i="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000" b="0" i="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b="0" i="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b="0" i="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9300" y="1294599"/>
            <a:ext cx="5973354" cy="3123564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>
              <a:lnSpc>
                <a:spcPct val="150000"/>
              </a:lnSpc>
              <a:spcBef>
                <a:spcPts val="0"/>
              </a:spcBef>
            </a:pPr>
            <a:r>
              <a:rPr lang="zh-CN" altLang="en-US" sz="4800" dirty="0"/>
              <a:t>深度学习与大语言</a:t>
            </a:r>
            <a:br>
              <a:rPr lang="en-US" altLang="zh-CN" sz="4800" dirty="0"/>
            </a:br>
            <a:r>
              <a:rPr lang="zh-CN" altLang="en-US" sz="4800" dirty="0"/>
              <a:t>模型入门</a:t>
            </a:r>
            <a:endParaRPr lang="zh-CN" sz="48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B850156-C57A-B5F7-7D14-99424B9802C7}"/>
              </a:ext>
            </a:extLst>
          </p:cNvPr>
          <p:cNvSpPr txBox="1"/>
          <p:nvPr/>
        </p:nvSpPr>
        <p:spPr>
          <a:xfrm>
            <a:off x="5829300" y="4900979"/>
            <a:ext cx="5419725" cy="1135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张以宁</a:t>
            </a:r>
            <a:endParaRPr lang="en-US" altLang="zh-CN" sz="24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北京大学  计算机学院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AC28C7D-224C-B995-73E0-D33CDFB103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85"/>
          <a:stretch/>
        </p:blipFill>
        <p:spPr>
          <a:xfrm>
            <a:off x="5813821" y="1792887"/>
            <a:ext cx="6255910" cy="3457347"/>
          </a:xfrm>
          <a:prstGeom prst="rect">
            <a:avLst/>
          </a:prstGeom>
        </p:spPr>
      </p:pic>
      <p:pic>
        <p:nvPicPr>
          <p:cNvPr id="2052" name="Picture 4" descr="Architecture of a Transformer with two encoder-decoder layers. | Download  Scientific Diagram">
            <a:extLst>
              <a:ext uri="{FF2B5EF4-FFF2-40B4-BE49-F238E27FC236}">
                <a16:creationId xmlns:a16="http://schemas.microsoft.com/office/drawing/2014/main" id="{C7053B07-B2F6-71FE-7E1C-C282695AE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12" y="705304"/>
            <a:ext cx="4070411" cy="5447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箭头: 左 3">
            <a:extLst>
              <a:ext uri="{FF2B5EF4-FFF2-40B4-BE49-F238E27FC236}">
                <a16:creationId xmlns:a16="http://schemas.microsoft.com/office/drawing/2014/main" id="{9C3396F1-61BF-B45D-0234-75CB9ED2911D}"/>
              </a:ext>
            </a:extLst>
          </p:cNvPr>
          <p:cNvSpPr/>
          <p:nvPr/>
        </p:nvSpPr>
        <p:spPr>
          <a:xfrm>
            <a:off x="4582489" y="3235567"/>
            <a:ext cx="1231332" cy="386863"/>
          </a:xfrm>
          <a:prstGeom prst="leftArrow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EC946A5-AC9B-A4CB-F603-654A99B762DD}"/>
              </a:ext>
            </a:extLst>
          </p:cNvPr>
          <p:cNvSpPr/>
          <p:nvPr/>
        </p:nvSpPr>
        <p:spPr>
          <a:xfrm>
            <a:off x="2298119" y="334108"/>
            <a:ext cx="2048607" cy="6022730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FEA66D4E-13BA-068E-F6CC-0EB38060C415}"/>
              </a:ext>
            </a:extLst>
          </p:cNvPr>
          <p:cNvSpPr txBox="1">
            <a:spLocks/>
          </p:cNvSpPr>
          <p:nvPr/>
        </p:nvSpPr>
        <p:spPr>
          <a:xfrm>
            <a:off x="4602043" y="5566037"/>
            <a:ext cx="7467688" cy="996198"/>
          </a:xfrm>
          <a:prstGeom prst="rect">
            <a:avLst/>
          </a:prstGeom>
        </p:spPr>
        <p:txBody>
          <a:bodyPr/>
          <a:lstStyle>
            <a:lvl1pPr marL="228600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zh-CN" sz="2800" b="0" i="0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2400" b="0" i="0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2000" b="0" i="0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1800" b="0" i="0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1800" b="0" i="0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模型的大小（参数量）：中间向量的维度大小 </a:t>
            </a:r>
            <a:r>
              <a:rPr lang="en-US" altLang="zh-CN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&amp; </a:t>
            </a: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层数</a:t>
            </a:r>
            <a:endParaRPr lang="zh-CN" altLang="en-US" sz="24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362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E448B-099A-0AA4-674B-0784BD0C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413656"/>
            <a:ext cx="9068386" cy="984793"/>
          </a:xfrm>
        </p:spPr>
        <p:txBody>
          <a:bodyPr>
            <a:normAutofit/>
          </a:bodyPr>
          <a:lstStyle/>
          <a:p>
            <a:r>
              <a:rPr lang="zh-CN" altLang="en-US" dirty="0"/>
              <a:t>语言模型是如何训练的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03F47D-748E-89EA-FB64-7A09050CC7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0" y="1661886"/>
            <a:ext cx="10944498" cy="488838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altLang="zh-CN" dirty="0"/>
              <a:t>2018 </a:t>
            </a:r>
            <a:r>
              <a:rPr lang="zh-CN" altLang="en-US" dirty="0"/>
              <a:t>之前：针对每个任务，构造有监督（</a:t>
            </a:r>
            <a:r>
              <a:rPr lang="en-US" altLang="zh-CN" dirty="0"/>
              <a:t>Supervised</a:t>
            </a:r>
            <a:r>
              <a:rPr lang="zh-CN" altLang="en-US" dirty="0"/>
              <a:t>）数据集，从零专门训练一个模型</a:t>
            </a:r>
            <a:endParaRPr lang="en-US" altLang="zh-CN" dirty="0"/>
          </a:p>
          <a:p>
            <a:pPr>
              <a:spcBef>
                <a:spcPts val="1200"/>
              </a:spcBef>
            </a:pPr>
            <a:r>
              <a:rPr lang="en-US" altLang="zh-CN" dirty="0"/>
              <a:t>2018 </a:t>
            </a:r>
            <a:r>
              <a:rPr lang="zh-CN" altLang="en-US" dirty="0"/>
              <a:t>年，</a:t>
            </a:r>
            <a:r>
              <a:rPr lang="en-US" altLang="zh-CN" dirty="0"/>
              <a:t>BERT</a:t>
            </a:r>
            <a:r>
              <a:rPr lang="zh-CN" altLang="en-US" dirty="0"/>
              <a:t> 和 </a:t>
            </a:r>
            <a:r>
              <a:rPr lang="en-US" altLang="zh-CN" dirty="0"/>
              <a:t>GPT </a:t>
            </a:r>
            <a:r>
              <a:rPr lang="zh-CN" altLang="en-US" dirty="0"/>
              <a:t>论文提出 </a:t>
            </a:r>
            <a:r>
              <a:rPr lang="en-US" altLang="zh-CN" dirty="0"/>
              <a:t>Pre-Training + Fine-Tuning </a:t>
            </a:r>
            <a:r>
              <a:rPr lang="zh-CN" altLang="en-US" dirty="0"/>
              <a:t>模式：</a:t>
            </a:r>
            <a:endParaRPr lang="en-US" altLang="zh-CN" dirty="0"/>
          </a:p>
          <a:p>
            <a:pPr lvl="1">
              <a:spcBef>
                <a:spcPts val="0"/>
              </a:spcBef>
            </a:pPr>
            <a:r>
              <a:rPr lang="zh-CN" altLang="en-US" sz="2200" b="1" dirty="0"/>
              <a:t>预训练</a:t>
            </a:r>
            <a:r>
              <a:rPr lang="zh-CN" altLang="en-US" sz="2200" dirty="0"/>
              <a:t>：先在大规模的无监督语料上训练模型的通用语言建模能力</a:t>
            </a:r>
            <a:endParaRPr lang="en-US" altLang="zh-CN" sz="2200" dirty="0"/>
          </a:p>
          <a:p>
            <a:pPr lvl="2">
              <a:spcBef>
                <a:spcPts val="0"/>
              </a:spcBef>
            </a:pPr>
            <a:r>
              <a:rPr lang="zh-CN" altLang="en-US" sz="2200" dirty="0"/>
              <a:t>方法：从互联网爬取海量文本，每个句子挖空填词 </a:t>
            </a:r>
            <a:r>
              <a:rPr lang="en-US" altLang="zh-CN" sz="2200" dirty="0"/>
              <a:t>or </a:t>
            </a:r>
            <a:r>
              <a:rPr lang="zh-CN" altLang="en-US" sz="2200" dirty="0"/>
              <a:t>给前半句预测后半句</a:t>
            </a:r>
            <a:endParaRPr lang="en-US" altLang="zh-CN" sz="2200" dirty="0"/>
          </a:p>
          <a:p>
            <a:pPr lvl="1">
              <a:spcBef>
                <a:spcPts val="0"/>
              </a:spcBef>
            </a:pPr>
            <a:r>
              <a:rPr lang="zh-CN" altLang="en-US" sz="2200" b="1" dirty="0"/>
              <a:t>微调</a:t>
            </a:r>
            <a:r>
              <a:rPr lang="zh-CN" altLang="en-US" sz="2200" dirty="0"/>
              <a:t>：然后在特定任务的监督数据集上继续训练模型，提升模型在任务上的性能</a:t>
            </a:r>
            <a:endParaRPr lang="en-US" altLang="zh-CN" sz="2200" dirty="0"/>
          </a:p>
          <a:p>
            <a:pPr lvl="1">
              <a:spcBef>
                <a:spcPts val="1200"/>
              </a:spcBef>
            </a:pPr>
            <a:r>
              <a:rPr lang="zh-CN" altLang="en-US" sz="2200" dirty="0"/>
              <a:t>在多个任务上的分数大幅超过 </a:t>
            </a:r>
            <a:r>
              <a:rPr lang="en-US" altLang="zh-CN" sz="2200" dirty="0"/>
              <a:t>SOTA</a:t>
            </a:r>
            <a:r>
              <a:rPr lang="zh-CN" altLang="en-US" sz="2200" dirty="0"/>
              <a:t>（</a:t>
            </a:r>
            <a:r>
              <a:rPr lang="en-US" altLang="zh-CN" sz="2200" dirty="0"/>
              <a:t>state-of-the-art</a:t>
            </a:r>
            <a:r>
              <a:rPr lang="zh-CN" altLang="en-US" sz="2200" dirty="0"/>
              <a:t>）结果</a:t>
            </a:r>
            <a:endParaRPr lang="en-US" altLang="zh-CN" sz="2200" dirty="0"/>
          </a:p>
        </p:txBody>
      </p:sp>
    </p:spTree>
    <p:extLst>
      <p:ext uri="{BB962C8B-B14F-4D97-AF65-F5344CB8AC3E}">
        <p14:creationId xmlns:p14="http://schemas.microsoft.com/office/powerpoint/2010/main" val="806194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7C2D2A-55C4-3E2E-95CA-5C849B7FC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“大”模型</a:t>
            </a:r>
            <a:r>
              <a:rPr lang="en-US" altLang="zh-CN" dirty="0"/>
              <a:t>–</a:t>
            </a:r>
            <a:r>
              <a:rPr lang="zh-CN" altLang="en-US" dirty="0"/>
              <a:t>参数量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C2F0C63-9C96-5A1A-4967-48134C1A2E5D}"/>
              </a:ext>
            </a:extLst>
          </p:cNvPr>
          <p:cNvSpPr txBox="1">
            <a:spLocks/>
          </p:cNvSpPr>
          <p:nvPr/>
        </p:nvSpPr>
        <p:spPr>
          <a:xfrm>
            <a:off x="594360" y="5938876"/>
            <a:ext cx="10944498" cy="766724"/>
          </a:xfrm>
          <a:prstGeom prst="rect">
            <a:avLst/>
          </a:prstGeom>
        </p:spPr>
        <p:txBody>
          <a:bodyPr vert="horz" lIns="0" tIns="228600" rIns="0" bIns="0" rtlCol="0">
            <a:normAutofit/>
          </a:bodyPr>
          <a:lstStyle>
            <a:defPPr>
              <a:defRPr lang="zh-CN"/>
            </a:defPPr>
            <a:lvl1pPr marL="108000" indent="-283464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zh-CN" sz="24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zh-CN" sz="2000" b="0" i="0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zh-CN" sz="2000" b="0" i="0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zh-CN" sz="2000" b="0" i="0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zh-CN" sz="2000" b="0" i="0" kern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dirty="0"/>
              <a:t>直观感受：以 </a:t>
            </a:r>
            <a:r>
              <a:rPr lang="en-US" altLang="zh-CN" dirty="0"/>
              <a:t>float16 </a:t>
            </a:r>
            <a:r>
              <a:rPr lang="zh-CN" altLang="en-US" dirty="0"/>
              <a:t>类型存储参数，</a:t>
            </a:r>
            <a:r>
              <a:rPr lang="en-US" altLang="zh-CN" dirty="0"/>
              <a:t>GPT-3 = 175B ≈ ?G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2B16CEA-CBCA-0F3F-25D5-25AC882AFD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4" b="9137"/>
          <a:stretch/>
        </p:blipFill>
        <p:spPr bwMode="auto">
          <a:xfrm>
            <a:off x="1785272" y="1739712"/>
            <a:ext cx="8621455" cy="4199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8007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D059852D-86D7-9327-45F5-9AD0D59D1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484" y="108742"/>
            <a:ext cx="9453632" cy="44291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E5D0402-2CC7-0A68-7423-0231C8A8FB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793" b="2133"/>
          <a:stretch/>
        </p:blipFill>
        <p:spPr>
          <a:xfrm>
            <a:off x="4256060" y="632407"/>
            <a:ext cx="7629581" cy="616585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11F9B9E-FBCF-39DF-A845-9F7DAACCAA37}"/>
              </a:ext>
            </a:extLst>
          </p:cNvPr>
          <p:cNvSpPr txBox="1"/>
          <p:nvPr/>
        </p:nvSpPr>
        <p:spPr>
          <a:xfrm>
            <a:off x="173010" y="2355850"/>
            <a:ext cx="4083050" cy="1135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DeepSeek-V3/R1 </a:t>
            </a:r>
            <a:r>
              <a:rPr lang="zh-CN" altLang="en-US" sz="2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“满血版”：</a:t>
            </a:r>
            <a:r>
              <a:rPr lang="en-US" altLang="zh-CN" sz="2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671B = 6710</a:t>
            </a:r>
            <a:r>
              <a:rPr lang="zh-CN" altLang="en-US" sz="2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亿参数</a:t>
            </a:r>
            <a:endParaRPr lang="en-US" altLang="zh-CN" sz="24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3891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DE61F1-D6AF-06DD-56C9-573A8D887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B0F638-B3A5-BD98-2218-3BCB8C721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413656"/>
            <a:ext cx="9068386" cy="984793"/>
          </a:xfrm>
        </p:spPr>
        <p:txBody>
          <a:bodyPr>
            <a:normAutofit/>
          </a:bodyPr>
          <a:lstStyle/>
          <a:p>
            <a:r>
              <a:rPr lang="zh-CN" altLang="en-US" dirty="0"/>
              <a:t>附：大模型的“量化”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0A6767-6EEF-65C6-58AE-16A8BBDC2DC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0" y="1661886"/>
            <a:ext cx="10944498" cy="488838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zh-CN" altLang="en-US" dirty="0"/>
              <a:t>大部分模型的参数是 </a:t>
            </a:r>
            <a:r>
              <a:rPr lang="en-US" altLang="zh-CN" dirty="0"/>
              <a:t>float16/bfloat16 </a:t>
            </a:r>
            <a:r>
              <a:rPr lang="zh-CN" altLang="en-US" dirty="0"/>
              <a:t>格式，每个参数 </a:t>
            </a:r>
            <a:r>
              <a:rPr lang="en-US" altLang="zh-CN" dirty="0"/>
              <a:t>2 </a:t>
            </a:r>
            <a:r>
              <a:rPr lang="zh-CN" altLang="en-US" dirty="0"/>
              <a:t>字节（</a:t>
            </a:r>
            <a:r>
              <a:rPr lang="en-US" altLang="zh-CN" dirty="0"/>
              <a:t>16 bit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>
              <a:spcBef>
                <a:spcPts val="0"/>
              </a:spcBef>
            </a:pPr>
            <a:r>
              <a:rPr lang="en-US" altLang="zh-CN" sz="2200" dirty="0"/>
              <a:t>DeepSeek-V3/R1 671B </a:t>
            </a:r>
            <a:r>
              <a:rPr lang="zh-CN" altLang="en-US" sz="2200" dirty="0"/>
              <a:t>满血版除外，纯 </a:t>
            </a:r>
            <a:r>
              <a:rPr lang="en-US" altLang="zh-CN" sz="2200" dirty="0"/>
              <a:t>fp8 </a:t>
            </a:r>
            <a:r>
              <a:rPr lang="zh-CN" altLang="en-US" sz="2200" dirty="0"/>
              <a:t>训练</a:t>
            </a:r>
            <a:endParaRPr lang="en-US" altLang="zh-CN" sz="2200" dirty="0"/>
          </a:p>
          <a:p>
            <a:pPr>
              <a:spcBef>
                <a:spcPts val="1200"/>
              </a:spcBef>
            </a:pPr>
            <a:r>
              <a:rPr lang="zh-CN" altLang="en-US" dirty="0"/>
              <a:t>模型推理需要的显存约为 </a:t>
            </a:r>
            <a:r>
              <a:rPr lang="en-US" altLang="zh-CN" dirty="0"/>
              <a:t>2.5x~3x </a:t>
            </a:r>
            <a:r>
              <a:rPr lang="zh-CN" altLang="en-US" dirty="0"/>
              <a:t>参数量</a:t>
            </a:r>
            <a:endParaRPr lang="en-US" altLang="zh-CN" dirty="0"/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例：</a:t>
            </a:r>
            <a:r>
              <a:rPr lang="en-US" altLang="zh-CN" sz="2200" dirty="0"/>
              <a:t>1.5B </a:t>
            </a:r>
            <a:r>
              <a:rPr lang="zh-CN" altLang="en-US" sz="2200" dirty="0"/>
              <a:t>模型 ≈ </a:t>
            </a:r>
            <a:r>
              <a:rPr lang="en-US" altLang="zh-CN" sz="2200" dirty="0"/>
              <a:t>3.7G - 4.5G</a:t>
            </a:r>
            <a:r>
              <a:rPr lang="zh-CN" altLang="en-US" sz="2200" dirty="0"/>
              <a:t>，</a:t>
            </a:r>
            <a:r>
              <a:rPr lang="en-US" altLang="zh-CN" sz="2200" dirty="0"/>
              <a:t>7B </a:t>
            </a:r>
            <a:r>
              <a:rPr lang="zh-CN" altLang="en-US" sz="2200" dirty="0"/>
              <a:t>模型 ≈ </a:t>
            </a:r>
            <a:r>
              <a:rPr lang="en-US" altLang="zh-CN" sz="2200" dirty="0"/>
              <a:t>17.5 - 21G</a:t>
            </a:r>
          </a:p>
          <a:p>
            <a:pPr>
              <a:spcBef>
                <a:spcPts val="1200"/>
              </a:spcBef>
            </a:pPr>
            <a:r>
              <a:rPr lang="zh-CN" altLang="en-US" dirty="0"/>
              <a:t>模型量化（</a:t>
            </a:r>
            <a:r>
              <a:rPr lang="en-US" altLang="zh-CN" dirty="0"/>
              <a:t>Quantization</a:t>
            </a:r>
            <a:r>
              <a:rPr lang="zh-CN" altLang="en-US" dirty="0"/>
              <a:t>）：将参数近似存储为更低字节</a:t>
            </a:r>
            <a:endParaRPr lang="en-US" altLang="zh-CN" dirty="0"/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小幅牺牲效果，大幅节省显存</a:t>
            </a:r>
            <a:endParaRPr lang="en-US" altLang="zh-CN" sz="2200" dirty="0"/>
          </a:p>
          <a:p>
            <a:pPr lvl="1">
              <a:spcBef>
                <a:spcPts val="0"/>
              </a:spcBef>
            </a:pPr>
            <a:r>
              <a:rPr lang="en-US" altLang="zh-CN" sz="2200" dirty="0"/>
              <a:t>INT4 = 4 bit </a:t>
            </a:r>
            <a:r>
              <a:rPr lang="zh-CN" altLang="en-US" sz="2200" dirty="0"/>
              <a:t>量化，</a:t>
            </a:r>
            <a:r>
              <a:rPr lang="en-US" altLang="zh-CN" sz="2200" dirty="0"/>
              <a:t>INT8 = 8 bit </a:t>
            </a:r>
            <a:r>
              <a:rPr lang="zh-CN" altLang="en-US" sz="2200" dirty="0"/>
              <a:t>量化</a:t>
            </a:r>
            <a:endParaRPr lang="en-US" altLang="zh-CN" sz="2200" dirty="0"/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量化后模型需要的显存相应除字节压缩倍数</a:t>
            </a:r>
            <a:endParaRPr lang="en-US" altLang="zh-CN" sz="2200" dirty="0"/>
          </a:p>
        </p:txBody>
      </p:sp>
    </p:spTree>
    <p:extLst>
      <p:ext uri="{BB962C8B-B14F-4D97-AF65-F5344CB8AC3E}">
        <p14:creationId xmlns:p14="http://schemas.microsoft.com/office/powerpoint/2010/main" val="502309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7C2D2A-55C4-3E2E-95CA-5C849B7FC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413656"/>
            <a:ext cx="7960555" cy="984793"/>
          </a:xfrm>
        </p:spPr>
        <p:txBody>
          <a:bodyPr>
            <a:normAutofit/>
          </a:bodyPr>
          <a:lstStyle/>
          <a:p>
            <a:r>
              <a:rPr lang="zh-CN" altLang="en-US" dirty="0"/>
              <a:t>“大”模型</a:t>
            </a:r>
            <a:r>
              <a:rPr lang="en-US" altLang="zh-CN" dirty="0"/>
              <a:t>–</a:t>
            </a:r>
            <a:r>
              <a:rPr lang="zh-CN" altLang="en-US" dirty="0"/>
              <a:t>预训练数据量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2B896C5-CA04-E646-66FC-5F6D9FCF99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7" b="5512"/>
          <a:stretch/>
        </p:blipFill>
        <p:spPr bwMode="auto">
          <a:xfrm>
            <a:off x="2333625" y="1690488"/>
            <a:ext cx="7524750" cy="4003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771AB2D8-786F-97F0-24A8-B883121793F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3750" y="5693990"/>
            <a:ext cx="11136449" cy="1063564"/>
          </a:xfrm>
        </p:spPr>
        <p:txBody>
          <a:bodyPr>
            <a:normAutofit/>
          </a:bodyPr>
          <a:lstStyle/>
          <a:p>
            <a:r>
              <a:rPr lang="en-US" altLang="zh-CN" dirty="0"/>
              <a:t>DeepSeek-V3</a:t>
            </a:r>
            <a:r>
              <a:rPr lang="zh-CN" altLang="en-US" dirty="0"/>
              <a:t>：预训练</a:t>
            </a:r>
            <a:r>
              <a:rPr lang="en-US" altLang="zh-CN" dirty="0"/>
              <a:t>14.8T tokens</a:t>
            </a:r>
            <a:r>
              <a:rPr lang="zh-CN" altLang="en-US" dirty="0"/>
              <a:t>，</a:t>
            </a:r>
            <a:r>
              <a:rPr lang="en-US" altLang="zh-CN" dirty="0"/>
              <a:t>2048 </a:t>
            </a:r>
            <a:r>
              <a:rPr lang="zh-CN" altLang="en-US" dirty="0"/>
              <a:t>张 </a:t>
            </a:r>
            <a:r>
              <a:rPr lang="en-US" altLang="zh-CN" dirty="0"/>
              <a:t>H800 GPU</a:t>
            </a:r>
            <a:r>
              <a:rPr lang="zh-CN" altLang="en-US" dirty="0"/>
              <a:t>集群（成本约</a:t>
            </a:r>
            <a:r>
              <a:rPr lang="en-US" altLang="zh-CN" b="1" dirty="0"/>
              <a:t>5</a:t>
            </a:r>
            <a:r>
              <a:rPr lang="zh-CN" altLang="en-US" b="1" dirty="0"/>
              <a:t>亿</a:t>
            </a:r>
            <a:r>
              <a:rPr lang="zh-CN" altLang="en-US" dirty="0"/>
              <a:t>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75499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0E71792-4F96-B8FE-1A92-22DB060B7A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26" r="3830" b="2092"/>
          <a:stretch/>
        </p:blipFill>
        <p:spPr>
          <a:xfrm>
            <a:off x="8059572" y="471541"/>
            <a:ext cx="3867150" cy="282791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C977276-A224-A004-BF8E-922520C893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64" r="3670" b="56315"/>
          <a:stretch/>
        </p:blipFill>
        <p:spPr>
          <a:xfrm>
            <a:off x="2493686" y="4276467"/>
            <a:ext cx="7204627" cy="247354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37E448B-099A-0AA4-674B-0784BD0C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413656"/>
            <a:ext cx="9068386" cy="984793"/>
          </a:xfrm>
        </p:spPr>
        <p:txBody>
          <a:bodyPr>
            <a:normAutofit/>
          </a:bodyPr>
          <a:lstStyle/>
          <a:p>
            <a:r>
              <a:rPr lang="zh-CN" altLang="en-US" dirty="0"/>
              <a:t>为什么需要大模型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03F47D-748E-89EA-FB64-7A09050CC7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0" y="1661886"/>
            <a:ext cx="7334989" cy="488838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zh-CN" altLang="en-US" dirty="0">
                <a:latin typeface="Cascadia Mono" panose="020B0609020000020004" pitchFamily="49" charset="0"/>
                <a:ea typeface="微软雅黑" panose="020B0503020204020204" pitchFamily="34" charset="-122"/>
                <a:cs typeface="Cascadia Mono" panose="020B0609020000020004" pitchFamily="49" charset="0"/>
              </a:rPr>
              <a:t>随着参数量和训练数据量的增大，模型在语言能力、知识记忆等方面的表现不断有提升</a:t>
            </a:r>
            <a:endParaRPr lang="en-US" altLang="zh-CN" dirty="0">
              <a:latin typeface="Cascadia Mono" panose="020B0609020000020004" pitchFamily="49" charset="0"/>
              <a:ea typeface="微软雅黑" panose="020B0503020204020204" pitchFamily="34" charset="-122"/>
              <a:cs typeface="Cascadia Mono" panose="020B0609020000020004" pitchFamily="49" charset="0"/>
            </a:endParaRPr>
          </a:p>
          <a:p>
            <a:pPr>
              <a:spcBef>
                <a:spcPts val="1200"/>
              </a:spcBef>
            </a:pPr>
            <a:r>
              <a:rPr lang="zh-CN" altLang="en-US" dirty="0"/>
              <a:t>涌现能力（</a:t>
            </a:r>
            <a:r>
              <a:rPr lang="en-US" altLang="zh-CN" dirty="0"/>
              <a:t>Emergent Abilities</a:t>
            </a:r>
            <a:r>
              <a:rPr lang="zh-CN" altLang="en-US" dirty="0"/>
              <a:t>）：在模型尺寸足够大</a:t>
            </a:r>
            <a:r>
              <a:rPr lang="en-US" altLang="zh-CN" dirty="0"/>
              <a:t>/</a:t>
            </a:r>
            <a:r>
              <a:rPr lang="zh-CN" altLang="en-US" dirty="0"/>
              <a:t>训练数据量足够多时，某些方面的能力有突然提升</a:t>
            </a:r>
          </a:p>
        </p:txBody>
      </p:sp>
    </p:spTree>
    <p:extLst>
      <p:ext uri="{BB962C8B-B14F-4D97-AF65-F5344CB8AC3E}">
        <p14:creationId xmlns:p14="http://schemas.microsoft.com/office/powerpoint/2010/main" val="1809852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7C2D2A-55C4-3E2E-95CA-5C849B7FC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计算</a:t>
            </a:r>
            <a:r>
              <a:rPr lang="zh-CN" altLang="en-US" dirty="0"/>
              <a:t>硬件</a:t>
            </a:r>
            <a:r>
              <a:rPr lang="en-US" altLang="zh-CN" dirty="0"/>
              <a:t>–GPU</a:t>
            </a:r>
            <a:endParaRPr lang="zh-CN" altLang="en-US" dirty="0"/>
          </a:p>
        </p:txBody>
      </p:sp>
      <p:sp>
        <p:nvSpPr>
          <p:cNvPr id="14" name="内容占位符 13">
            <a:extLst>
              <a:ext uri="{FF2B5EF4-FFF2-40B4-BE49-F238E27FC236}">
                <a16:creationId xmlns:a16="http://schemas.microsoft.com/office/drawing/2014/main" id="{CAEC615B-7012-E75C-8C5E-E0980ED727A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0" y="1851508"/>
            <a:ext cx="10944498" cy="4231213"/>
          </a:xfrm>
        </p:spPr>
        <p:txBody>
          <a:bodyPr>
            <a:normAutofit/>
          </a:bodyPr>
          <a:lstStyle/>
          <a:p>
            <a:pPr marL="342900" indent="-342900">
              <a:spcBef>
                <a:spcPts val="1200"/>
              </a:spcBef>
            </a:pPr>
            <a:r>
              <a:rPr lang="zh-CN" altLang="en-US" dirty="0"/>
              <a:t>最初为图形计算设计，拥有强大矩阵算力，与神经网络的计算互通</a:t>
            </a:r>
            <a:endParaRPr lang="en-US" altLang="zh-CN" dirty="0"/>
          </a:p>
          <a:p>
            <a:pPr>
              <a:spcBef>
                <a:spcPts val="1200"/>
              </a:spcBef>
            </a:pPr>
            <a:r>
              <a:rPr lang="zh-CN" altLang="en-US" dirty="0"/>
              <a:t>英伟达（</a:t>
            </a:r>
            <a:r>
              <a:rPr lang="en-US" altLang="zh-CN" dirty="0"/>
              <a:t>NVIDIA</a:t>
            </a:r>
            <a:r>
              <a:rPr lang="zh-CN" altLang="en-US" dirty="0"/>
              <a:t>）：行业龙头，最强硬件性能</a:t>
            </a:r>
            <a:r>
              <a:rPr lang="en-US" altLang="zh-CN" dirty="0"/>
              <a:t> + </a:t>
            </a:r>
            <a:r>
              <a:rPr lang="zh-CN" altLang="en-US" dirty="0"/>
              <a:t>沉淀多年的 </a:t>
            </a:r>
            <a:r>
              <a:rPr lang="en-US" altLang="zh-CN" dirty="0"/>
              <a:t>CUDA </a:t>
            </a:r>
            <a:r>
              <a:rPr lang="zh-CN" altLang="en-US" dirty="0"/>
              <a:t>编程生态</a:t>
            </a:r>
            <a:endParaRPr lang="en-US" altLang="zh-CN" dirty="0"/>
          </a:p>
          <a:p>
            <a:pPr lvl="1">
              <a:spcBef>
                <a:spcPts val="0"/>
              </a:spcBef>
            </a:pPr>
            <a:r>
              <a:rPr lang="en-US" altLang="zh-CN" sz="2200" dirty="0"/>
              <a:t>GTX/RTX </a:t>
            </a:r>
            <a:r>
              <a:rPr lang="zh-CN" altLang="en-US" sz="2200" dirty="0"/>
              <a:t>系列：消费级</a:t>
            </a:r>
            <a:r>
              <a:rPr lang="en-US" altLang="zh-CN" sz="2200" dirty="0"/>
              <a:t>GPU</a:t>
            </a:r>
          </a:p>
          <a:p>
            <a:pPr lvl="1">
              <a:spcBef>
                <a:spcPts val="0"/>
              </a:spcBef>
            </a:pPr>
            <a:r>
              <a:rPr lang="en-US" altLang="zh-CN" sz="2200" dirty="0"/>
              <a:t>A100/H100 </a:t>
            </a:r>
            <a:r>
              <a:rPr lang="zh-CN" altLang="en-US" sz="2200" dirty="0"/>
              <a:t>系列：专业</a:t>
            </a:r>
            <a:r>
              <a:rPr lang="en-US" altLang="zh-CN" sz="2200" dirty="0"/>
              <a:t>GPU</a:t>
            </a:r>
          </a:p>
          <a:p>
            <a:pPr>
              <a:spcBef>
                <a:spcPts val="1200"/>
              </a:spcBef>
            </a:pPr>
            <a:r>
              <a:rPr lang="en-US" altLang="zh-CN" dirty="0"/>
              <a:t>Intel Gaudi</a:t>
            </a:r>
            <a:r>
              <a:rPr lang="zh-CN" altLang="en-US" dirty="0"/>
              <a:t>，华为昇腾等产品</a:t>
            </a:r>
            <a:endParaRPr lang="en-US" altLang="zh-CN" dirty="0"/>
          </a:p>
          <a:p>
            <a:pPr marL="0" indent="0">
              <a:spcBef>
                <a:spcPts val="1200"/>
              </a:spcBef>
              <a:buNone/>
            </a:pPr>
            <a:r>
              <a:rPr lang="zh-CN" altLang="en-US" dirty="0"/>
              <a:t>   正在追赶</a:t>
            </a:r>
            <a:endParaRPr lang="en-US" altLang="zh-CN" dirty="0"/>
          </a:p>
          <a:p>
            <a:pPr>
              <a:spcBef>
                <a:spcPts val="1200"/>
              </a:spcBef>
            </a:pPr>
            <a:endParaRPr lang="zh-CN" alt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EAD02F0-FCAD-7B84-CD9A-0689A7A6F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9894" y="326066"/>
            <a:ext cx="4507522" cy="84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audi2 logo">
            <a:extLst>
              <a:ext uri="{FF2B5EF4-FFF2-40B4-BE49-F238E27FC236}">
                <a16:creationId xmlns:a16="http://schemas.microsoft.com/office/drawing/2014/main" id="{9F831C60-F347-86A9-750F-36E9BB0BE6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4665" y="1288102"/>
            <a:ext cx="2598990" cy="799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昇腾AI处理器：Ascend310和CANN简介-电子工程专辑">
            <a:extLst>
              <a:ext uri="{FF2B5EF4-FFF2-40B4-BE49-F238E27FC236}">
                <a16:creationId xmlns:a16="http://schemas.microsoft.com/office/drawing/2014/main" id="{E7B5A148-90D3-F467-4BE9-D6F5037A7B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60" b="18920"/>
          <a:stretch/>
        </p:blipFill>
        <p:spPr bwMode="auto">
          <a:xfrm>
            <a:off x="9413655" y="1236045"/>
            <a:ext cx="2598990" cy="884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969CE33-463D-58B1-36A1-79693AF9CAD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30517"/>
          <a:stretch/>
        </p:blipFill>
        <p:spPr>
          <a:xfrm>
            <a:off x="5168883" y="3618528"/>
            <a:ext cx="6843762" cy="299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795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E448B-099A-0AA4-674B-0784BD0C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413656"/>
            <a:ext cx="9068386" cy="984793"/>
          </a:xfrm>
        </p:spPr>
        <p:txBody>
          <a:bodyPr>
            <a:normAutofit/>
          </a:bodyPr>
          <a:lstStyle/>
          <a:p>
            <a:r>
              <a:rPr lang="zh-CN" altLang="en-US" dirty="0"/>
              <a:t>主流大模型（</a:t>
            </a:r>
            <a:r>
              <a:rPr lang="en-US" altLang="zh-CN" dirty="0"/>
              <a:t>~2025.02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03F47D-748E-89EA-FB64-7A09050CC7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0" y="1661885"/>
            <a:ext cx="10944498" cy="5000171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zh-CN" altLang="en-US" dirty="0"/>
              <a:t>商业模型</a:t>
            </a:r>
            <a:endParaRPr lang="en-US" altLang="zh-CN" dirty="0"/>
          </a:p>
          <a:p>
            <a:pPr lvl="1">
              <a:spcBef>
                <a:spcPts val="0"/>
              </a:spcBef>
            </a:pPr>
            <a:r>
              <a:rPr lang="en-US" altLang="zh-CN" dirty="0"/>
              <a:t>OpenAI</a:t>
            </a:r>
            <a:r>
              <a:rPr lang="zh-CN" altLang="en-US" dirty="0"/>
              <a:t>：</a:t>
            </a:r>
            <a:r>
              <a:rPr lang="en-US" altLang="zh-CN" dirty="0"/>
              <a:t>ChatGPT</a:t>
            </a:r>
            <a:r>
              <a:rPr lang="zh-CN" altLang="en-US" dirty="0"/>
              <a:t>，</a:t>
            </a:r>
            <a:r>
              <a:rPr lang="en-US" altLang="zh-CN" dirty="0"/>
              <a:t>GPT-4o</a:t>
            </a:r>
            <a:r>
              <a:rPr lang="zh-CN" altLang="en-US" dirty="0"/>
              <a:t>，</a:t>
            </a:r>
            <a:r>
              <a:rPr lang="en-US" altLang="zh-CN" dirty="0"/>
              <a:t>GPT-</a:t>
            </a:r>
            <a:r>
              <a:rPr lang="en-US" altLang="zh-CN" b="1" dirty="0"/>
              <a:t>o1/o3</a:t>
            </a:r>
          </a:p>
          <a:p>
            <a:pPr lvl="1">
              <a:spcBef>
                <a:spcPts val="0"/>
              </a:spcBef>
            </a:pPr>
            <a:r>
              <a:rPr lang="en-US" altLang="zh-CN" dirty="0"/>
              <a:t>Google</a:t>
            </a:r>
            <a:r>
              <a:rPr lang="zh-CN" altLang="en-US" dirty="0"/>
              <a:t>：</a:t>
            </a:r>
            <a:r>
              <a:rPr lang="en-US" altLang="zh-CN" dirty="0"/>
              <a:t>Gemini </a:t>
            </a:r>
            <a:r>
              <a:rPr lang="en-US" altLang="zh-CN" strike="sngStrike" dirty="0"/>
              <a:t>1.5 Pro </a:t>
            </a:r>
            <a:r>
              <a:rPr lang="en-US" altLang="zh-CN" dirty="0"/>
              <a:t> </a:t>
            </a:r>
            <a:r>
              <a:rPr lang="en-US" altLang="zh-CN" b="1" dirty="0"/>
              <a:t>2.0 Pro</a:t>
            </a:r>
            <a:r>
              <a:rPr lang="zh-CN" altLang="en-US" dirty="0"/>
              <a:t>；</a:t>
            </a:r>
            <a:r>
              <a:rPr lang="en-US" altLang="zh-CN" dirty="0"/>
              <a:t>Anthropic</a:t>
            </a:r>
            <a:r>
              <a:rPr lang="zh-CN" altLang="en-US" dirty="0"/>
              <a:t>：</a:t>
            </a:r>
            <a:r>
              <a:rPr lang="en-US" altLang="zh-CN" dirty="0"/>
              <a:t>Claude </a:t>
            </a:r>
            <a:r>
              <a:rPr lang="en-US" altLang="zh-CN" strike="sngStrike" dirty="0"/>
              <a:t>3 Opus</a:t>
            </a:r>
            <a:r>
              <a:rPr lang="en-US" altLang="zh-CN" dirty="0"/>
              <a:t> </a:t>
            </a:r>
            <a:r>
              <a:rPr lang="en-US" altLang="zh-CN" b="1" dirty="0"/>
              <a:t>3.5 Sonnet</a:t>
            </a:r>
          </a:p>
          <a:p>
            <a:pPr lvl="1">
              <a:spcBef>
                <a:spcPts val="0"/>
              </a:spcBef>
            </a:pPr>
            <a:r>
              <a:rPr lang="zh-CN" altLang="en-US" dirty="0"/>
              <a:t>百度：</a:t>
            </a:r>
            <a:r>
              <a:rPr lang="zh-CN" alt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文心一言</a:t>
            </a:r>
            <a:r>
              <a:rPr lang="en-US" altLang="zh-CN" dirty="0">
                <a:solidFill>
                  <a:schemeClr val="bg1">
                    <a:lumMod val="50000"/>
                    <a:lumOff val="50000"/>
                  </a:schemeClr>
                </a:solidFill>
              </a:rPr>
              <a:t>4.0</a:t>
            </a:r>
            <a:r>
              <a:rPr lang="zh-CN" altLang="en-US" dirty="0"/>
              <a:t>；月之暗面：</a:t>
            </a:r>
            <a:r>
              <a:rPr lang="en-US" altLang="zh-CN" dirty="0"/>
              <a:t>Kimi v1, </a:t>
            </a:r>
            <a:r>
              <a:rPr lang="en-US" altLang="zh-CN" b="1" dirty="0"/>
              <a:t>k1.5</a:t>
            </a:r>
          </a:p>
          <a:p>
            <a:pPr>
              <a:spcBef>
                <a:spcPts val="1200"/>
              </a:spcBef>
            </a:pPr>
            <a:r>
              <a:rPr lang="zh-CN" altLang="en-US" dirty="0"/>
              <a:t>开源模型</a:t>
            </a:r>
            <a:endParaRPr lang="en-US" altLang="zh-CN" dirty="0"/>
          </a:p>
          <a:p>
            <a:pPr lvl="1">
              <a:spcBef>
                <a:spcPts val="0"/>
              </a:spcBef>
            </a:pPr>
            <a:r>
              <a:rPr lang="en-US" altLang="zh-CN" dirty="0"/>
              <a:t>Meta AI (Facebook)</a:t>
            </a:r>
            <a:r>
              <a:rPr lang="zh-CN" altLang="en-US" dirty="0"/>
              <a:t>：</a:t>
            </a:r>
            <a:r>
              <a:rPr lang="en-US" altLang="zh-CN" dirty="0" err="1"/>
              <a:t>LLaMA</a:t>
            </a:r>
            <a:r>
              <a:rPr lang="en-US" altLang="zh-CN" dirty="0"/>
              <a:t> </a:t>
            </a:r>
            <a:r>
              <a:rPr lang="en-US" altLang="zh-CN" strike="sngStrike" dirty="0"/>
              <a:t>3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b="1" dirty="0"/>
              <a:t>3.1,</a:t>
            </a:r>
            <a:r>
              <a:rPr lang="zh-CN" altLang="en-US" b="1" dirty="0"/>
              <a:t> </a:t>
            </a:r>
            <a:r>
              <a:rPr lang="en-US" altLang="zh-CN" b="1" dirty="0"/>
              <a:t>3.2,</a:t>
            </a:r>
            <a:r>
              <a:rPr lang="zh-CN" altLang="en-US" b="1" dirty="0"/>
              <a:t> </a:t>
            </a:r>
            <a:r>
              <a:rPr lang="en-US" altLang="zh-CN" b="1" dirty="0"/>
              <a:t>3.3</a:t>
            </a:r>
          </a:p>
          <a:p>
            <a:pPr lvl="1">
              <a:spcBef>
                <a:spcPts val="0"/>
              </a:spcBef>
            </a:pPr>
            <a:r>
              <a:rPr lang="zh-CN" altLang="en-US" dirty="0"/>
              <a:t>阿里：通义千问 </a:t>
            </a:r>
            <a:r>
              <a:rPr lang="en-US" altLang="zh-CN" dirty="0" err="1"/>
              <a:t>Qwen</a:t>
            </a:r>
            <a:r>
              <a:rPr lang="en-US" altLang="zh-CN" dirty="0"/>
              <a:t> </a:t>
            </a:r>
            <a:r>
              <a:rPr lang="en-US" altLang="zh-CN" strike="sngStrike" dirty="0"/>
              <a:t>2</a:t>
            </a:r>
            <a:r>
              <a:rPr lang="en-US" altLang="zh-CN" dirty="0"/>
              <a:t> </a:t>
            </a:r>
            <a:r>
              <a:rPr lang="en-US" altLang="zh-CN" b="1" dirty="0"/>
              <a:t>2.5, 2.5 Coder</a:t>
            </a:r>
          </a:p>
          <a:p>
            <a:pPr lvl="1">
              <a:spcBef>
                <a:spcPts val="0"/>
              </a:spcBef>
            </a:pPr>
            <a:r>
              <a:rPr lang="zh-CN" altLang="en-US" dirty="0"/>
              <a:t>深度求索：</a:t>
            </a:r>
            <a:r>
              <a:rPr lang="en-US" altLang="zh-CN" dirty="0" err="1"/>
              <a:t>DeepSeek</a:t>
            </a:r>
            <a:r>
              <a:rPr lang="en-US" altLang="zh-CN" dirty="0"/>
              <a:t> </a:t>
            </a:r>
            <a:r>
              <a:rPr lang="en-US" altLang="zh-CN" strike="sngStrike" dirty="0"/>
              <a:t>V2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b="1" dirty="0"/>
              <a:t>V3/R1,</a:t>
            </a:r>
            <a:r>
              <a:rPr lang="zh-CN" altLang="en-US" b="1" dirty="0"/>
              <a:t> </a:t>
            </a:r>
            <a:r>
              <a:rPr lang="en-US" altLang="zh-CN" b="1" dirty="0"/>
              <a:t>Distill-Qwen2.5, Distill-Llama3</a:t>
            </a:r>
          </a:p>
          <a:p>
            <a:pPr>
              <a:spcBef>
                <a:spcPts val="1200"/>
              </a:spcBef>
            </a:pPr>
            <a:r>
              <a:rPr lang="zh-CN" altLang="en-US" dirty="0"/>
              <a:t>竞争点：评测指标（数学，代码，</a:t>
            </a:r>
            <a:r>
              <a:rPr lang="en-US" altLang="zh-CN" dirty="0" err="1"/>
              <a:t>etc</a:t>
            </a:r>
            <a:r>
              <a:rPr lang="zh-CN" altLang="en-US" dirty="0"/>
              <a:t>），长上下文，多模态，长思考，价格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8FD7BA4-202A-D5FD-1A82-26573E48E5C6}"/>
              </a:ext>
            </a:extLst>
          </p:cNvPr>
          <p:cNvSpPr txBox="1"/>
          <p:nvPr/>
        </p:nvSpPr>
        <p:spPr>
          <a:xfrm>
            <a:off x="7641704" y="845799"/>
            <a:ext cx="41846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Last update: 2024.06</a:t>
            </a:r>
            <a:endParaRPr lang="zh-CN" altLang="en-US" sz="22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79837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E2A08F-96FB-2D16-12D6-61ECBAB6B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AD3AF7-D2B3-CFFA-3C2E-66A50EE62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413656"/>
            <a:ext cx="9068386" cy="984793"/>
          </a:xfrm>
        </p:spPr>
        <p:txBody>
          <a:bodyPr>
            <a:normAutofit/>
          </a:bodyPr>
          <a:lstStyle/>
          <a:p>
            <a:r>
              <a:rPr lang="zh-CN" altLang="en-US" dirty="0"/>
              <a:t>总结：深度学习的发展进程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8ED765-5E85-1735-6126-E17EC2D7D1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0" y="1661885"/>
            <a:ext cx="10944498" cy="5000171"/>
          </a:xfrm>
        </p:spPr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en-US" altLang="zh-CN" dirty="0"/>
              <a:t>1970-80 </a:t>
            </a:r>
            <a:r>
              <a:rPr lang="zh-CN" altLang="en-US" dirty="0"/>
              <a:t>年代：反向传播算法发明，神经网络模型被提出</a:t>
            </a:r>
            <a:endParaRPr lang="en-US" altLang="zh-CN" dirty="0"/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未受到关注，主流方法是线性分类器、</a:t>
            </a:r>
            <a:r>
              <a:rPr lang="en-US" altLang="zh-CN" sz="2200" dirty="0"/>
              <a:t>SVM </a:t>
            </a:r>
            <a:r>
              <a:rPr lang="zh-CN" altLang="en-US" sz="2200" dirty="0"/>
              <a:t>等统计学习模型</a:t>
            </a:r>
            <a:endParaRPr lang="en-US" altLang="zh-CN" sz="2200" b="1" dirty="0"/>
          </a:p>
          <a:p>
            <a:pPr>
              <a:spcBef>
                <a:spcPts val="1200"/>
              </a:spcBef>
            </a:pPr>
            <a:r>
              <a:rPr lang="en-US" altLang="zh-CN" dirty="0"/>
              <a:t>2012 </a:t>
            </a:r>
            <a:r>
              <a:rPr lang="zh-CN" altLang="en-US" dirty="0"/>
              <a:t>年：</a:t>
            </a:r>
            <a:r>
              <a:rPr lang="en-US" altLang="zh-CN" dirty="0" err="1"/>
              <a:t>AlexNet</a:t>
            </a:r>
            <a:r>
              <a:rPr lang="en-US" altLang="zh-CN" dirty="0"/>
              <a:t> </a:t>
            </a:r>
            <a:r>
              <a:rPr lang="zh-CN" altLang="en-US" dirty="0"/>
              <a:t>在 </a:t>
            </a:r>
            <a:r>
              <a:rPr lang="en-US" altLang="zh-CN" dirty="0"/>
              <a:t>ImageNet </a:t>
            </a:r>
            <a:r>
              <a:rPr lang="zh-CN" altLang="en-US" dirty="0"/>
              <a:t>比赛中以大幅优势胜出</a:t>
            </a:r>
            <a:endParaRPr lang="en-US" altLang="zh-CN" dirty="0"/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深度学习迅速发展，</a:t>
            </a:r>
            <a:r>
              <a:rPr lang="en-US" altLang="zh-CN" sz="2200" dirty="0"/>
              <a:t>RNN </a:t>
            </a:r>
            <a:r>
              <a:rPr lang="zh-CN" altLang="en-US" sz="2200" dirty="0"/>
              <a:t>和 </a:t>
            </a:r>
            <a:r>
              <a:rPr lang="en-US" altLang="zh-CN" sz="2200" dirty="0"/>
              <a:t>CNN </a:t>
            </a:r>
            <a:r>
              <a:rPr lang="zh-CN" altLang="en-US" sz="2200" dirty="0"/>
              <a:t>模型分别统治 </a:t>
            </a:r>
            <a:r>
              <a:rPr lang="en-US" altLang="zh-CN" sz="2200" dirty="0"/>
              <a:t>NLP </a:t>
            </a:r>
            <a:r>
              <a:rPr lang="zh-CN" altLang="en-US" sz="2200" dirty="0"/>
              <a:t>和 </a:t>
            </a:r>
            <a:r>
              <a:rPr lang="en-US" altLang="zh-CN" sz="2200" dirty="0"/>
              <a:t>CV </a:t>
            </a:r>
            <a:r>
              <a:rPr lang="zh-CN" altLang="en-US" sz="2200" dirty="0"/>
              <a:t>领域</a:t>
            </a:r>
            <a:endParaRPr lang="en-US" altLang="zh-CN" sz="2200" b="1" dirty="0"/>
          </a:p>
          <a:p>
            <a:pPr>
              <a:spcBef>
                <a:spcPts val="1200"/>
              </a:spcBef>
            </a:pPr>
            <a:r>
              <a:rPr lang="en-US" altLang="zh-CN" dirty="0"/>
              <a:t>2017 </a:t>
            </a:r>
            <a:r>
              <a:rPr lang="zh-CN" altLang="en-US" dirty="0"/>
              <a:t>年：</a:t>
            </a:r>
            <a:r>
              <a:rPr lang="en-US" altLang="zh-CN" dirty="0"/>
              <a:t>Transformer </a:t>
            </a:r>
            <a:r>
              <a:rPr lang="zh-CN" altLang="en-US" dirty="0"/>
              <a:t>模型 和 预训练</a:t>
            </a:r>
            <a:r>
              <a:rPr lang="en-US" altLang="zh-CN" dirty="0"/>
              <a:t>+</a:t>
            </a:r>
            <a:r>
              <a:rPr lang="zh-CN" altLang="en-US" dirty="0"/>
              <a:t>微调 范式提出，全面取得 </a:t>
            </a:r>
            <a:r>
              <a:rPr lang="en-US" altLang="zh-CN" dirty="0"/>
              <a:t>SOTA </a:t>
            </a:r>
            <a:r>
              <a:rPr lang="zh-CN" altLang="en-US" dirty="0"/>
              <a:t>结果</a:t>
            </a:r>
            <a:endParaRPr lang="en-US" altLang="zh-CN" dirty="0"/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en-US" altLang="zh-CN" sz="2200" dirty="0"/>
              <a:t>Transformer </a:t>
            </a:r>
            <a:r>
              <a:rPr lang="zh-CN" altLang="en-US" sz="2200" dirty="0"/>
              <a:t>在 </a:t>
            </a:r>
            <a:r>
              <a:rPr lang="en-US" altLang="zh-CN" sz="2200" dirty="0"/>
              <a:t>NLP </a:t>
            </a:r>
            <a:r>
              <a:rPr lang="zh-CN" altLang="en-US" sz="2200" dirty="0"/>
              <a:t>领域迅速替换掉 </a:t>
            </a:r>
            <a:r>
              <a:rPr lang="en-US" altLang="zh-CN" sz="2200" dirty="0"/>
              <a:t>RNN </a:t>
            </a:r>
            <a:r>
              <a:rPr lang="zh-CN" altLang="en-US" sz="2200" dirty="0"/>
              <a:t>模型</a:t>
            </a:r>
            <a:endParaRPr lang="en-US" altLang="zh-CN" sz="2200" dirty="0"/>
          </a:p>
          <a:p>
            <a:pPr>
              <a:spcBef>
                <a:spcPts val="1200"/>
              </a:spcBef>
            </a:pPr>
            <a:r>
              <a:rPr lang="en-US" altLang="zh-CN" dirty="0"/>
              <a:t>2020 </a:t>
            </a:r>
            <a:r>
              <a:rPr lang="zh-CN" altLang="en-US" dirty="0"/>
              <a:t>年：</a:t>
            </a:r>
            <a:r>
              <a:rPr lang="en-US" altLang="zh-CN" dirty="0"/>
              <a:t>GPT-3 </a:t>
            </a:r>
            <a:r>
              <a:rPr lang="zh-CN" altLang="en-US" dirty="0"/>
              <a:t>将模型尺寸提升了百倍，效果惊人</a:t>
            </a:r>
            <a:endParaRPr lang="en-US" altLang="zh-CN" dirty="0"/>
          </a:p>
          <a:p>
            <a:pPr>
              <a:spcBef>
                <a:spcPts val="1200"/>
              </a:spcBef>
            </a:pPr>
            <a:r>
              <a:rPr lang="en-US" altLang="zh-CN" dirty="0"/>
              <a:t>2022 </a:t>
            </a:r>
            <a:r>
              <a:rPr lang="zh-CN" altLang="en-US" dirty="0"/>
              <a:t>年 </a:t>
            </a:r>
            <a:r>
              <a:rPr lang="en-US" altLang="zh-CN" dirty="0"/>
              <a:t>- </a:t>
            </a:r>
            <a:r>
              <a:rPr lang="zh-CN" altLang="en-US" dirty="0"/>
              <a:t>至今：</a:t>
            </a:r>
            <a:r>
              <a:rPr lang="en-US" altLang="zh-CN" dirty="0"/>
              <a:t>ChatGPT </a:t>
            </a:r>
            <a:r>
              <a:rPr lang="zh-CN" altLang="en-US"/>
              <a:t>引爆热度，大</a:t>
            </a:r>
            <a:r>
              <a:rPr lang="zh-CN" altLang="en-US" dirty="0"/>
              <a:t>模型发展百花齐放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3C77535-653E-FA11-737F-21941DC30E4E}"/>
              </a:ext>
            </a:extLst>
          </p:cNvPr>
          <p:cNvSpPr txBox="1"/>
          <p:nvPr/>
        </p:nvSpPr>
        <p:spPr>
          <a:xfrm>
            <a:off x="8079613" y="568237"/>
            <a:ext cx="3766644" cy="961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思考：为什么是在这些时间节点产出了里程碑式的发展成果？</a:t>
            </a:r>
            <a:endParaRPr lang="en-US" altLang="zh-CN" sz="2000" dirty="0">
              <a:solidFill>
                <a:srgbClr val="FF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6243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725" y="406854"/>
            <a:ext cx="6787747" cy="992050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/>
            <a:r>
              <a:rPr lang="en-US" altLang="zh-CN" dirty="0"/>
              <a:t>Contents</a:t>
            </a:r>
            <a:endParaRPr lang="zh-CN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93725" y="1582058"/>
            <a:ext cx="10212388" cy="4409168"/>
          </a:xfrm>
        </p:spPr>
        <p:txBody>
          <a:bodyPr tIns="457200" rtlCol="0">
            <a:normAutofit/>
          </a:bodyPr>
          <a:lstStyle>
            <a:defPPr>
              <a:defRPr lang="zh-CN"/>
            </a:defPPr>
          </a:lstStyle>
          <a:p>
            <a:pPr rtl="0">
              <a:lnSpc>
                <a:spcPct val="150000"/>
              </a:lnSpc>
            </a:pPr>
            <a:r>
              <a:rPr lang="zh-CN" altLang="en-US" dirty="0"/>
              <a:t>深度学习基础</a:t>
            </a:r>
            <a:endParaRPr lang="en-US" altLang="zh-CN" dirty="0"/>
          </a:p>
          <a:p>
            <a:pPr rtl="0">
              <a:lnSpc>
                <a:spcPct val="150000"/>
              </a:lnSpc>
            </a:pPr>
            <a:r>
              <a:rPr lang="zh-CN" altLang="en-US" dirty="0"/>
              <a:t>从 </a:t>
            </a:r>
            <a:r>
              <a:rPr lang="en-US" altLang="zh-CN" dirty="0"/>
              <a:t>Transformer </a:t>
            </a:r>
            <a:r>
              <a:rPr lang="zh-CN" altLang="en-US" dirty="0"/>
              <a:t>到生成式大模型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大模型本地部署、</a:t>
            </a:r>
            <a:r>
              <a:rPr lang="en-US" altLang="zh-CN" dirty="0"/>
              <a:t>API </a:t>
            </a:r>
            <a:r>
              <a:rPr lang="zh-CN" altLang="en-US" dirty="0"/>
              <a:t>调用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E448B-099A-0AA4-674B-0784BD0C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413656"/>
            <a:ext cx="9068386" cy="984793"/>
          </a:xfrm>
        </p:spPr>
        <p:txBody>
          <a:bodyPr>
            <a:normAutofit/>
          </a:bodyPr>
          <a:lstStyle/>
          <a:p>
            <a:r>
              <a:rPr lang="zh-CN" altLang="en-US" dirty="0"/>
              <a:t>本地部署大模型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03F47D-748E-89EA-FB64-7A09050CC7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0" y="1661886"/>
            <a:ext cx="10944498" cy="501513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altLang="zh-CN" dirty="0"/>
              <a:t>LM Studio</a:t>
            </a:r>
            <a:r>
              <a:rPr lang="zh-CN" altLang="en-US" dirty="0"/>
              <a:t>：图形化界面，一键下载运行模型</a:t>
            </a:r>
            <a:endParaRPr lang="en-US" altLang="zh-CN" dirty="0"/>
          </a:p>
          <a:p>
            <a:pPr>
              <a:spcBef>
                <a:spcPts val="1200"/>
              </a:spcBef>
            </a:pPr>
            <a:r>
              <a:rPr lang="en-US" altLang="zh-CN" dirty="0" err="1"/>
              <a:t>Ollama</a:t>
            </a:r>
            <a:r>
              <a:rPr lang="en-US" altLang="zh-CN" dirty="0"/>
              <a:t> (+ Open </a:t>
            </a:r>
            <a:r>
              <a:rPr lang="en-US" altLang="zh-CN" dirty="0" err="1"/>
              <a:t>WebUI</a:t>
            </a:r>
            <a:r>
              <a:rPr lang="en-US" altLang="zh-CN" dirty="0"/>
              <a:t>)</a:t>
            </a:r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注意 </a:t>
            </a:r>
            <a:r>
              <a:rPr lang="en-US" altLang="zh-CN" sz="2200" dirty="0"/>
              <a:t>tag</a:t>
            </a:r>
            <a:r>
              <a:rPr lang="zh-CN" altLang="en-US" sz="2200" dirty="0"/>
              <a:t>，默认下载的是量化模型</a:t>
            </a:r>
            <a:endParaRPr lang="en-US" altLang="zh-CN" sz="2200" dirty="0"/>
          </a:p>
          <a:p>
            <a:pPr>
              <a:spcBef>
                <a:spcPts val="1200"/>
              </a:spcBef>
            </a:pPr>
            <a:r>
              <a:rPr lang="en-US" altLang="zh-CN" dirty="0" err="1"/>
              <a:t>HuggingFace</a:t>
            </a:r>
            <a:r>
              <a:rPr lang="zh-CN" altLang="en-US" dirty="0"/>
              <a:t>：最流行的深度学习开源社区，</a:t>
            </a:r>
            <a:r>
              <a:rPr lang="en-US" altLang="zh-CN" dirty="0"/>
              <a:t>AI </a:t>
            </a:r>
            <a:r>
              <a:rPr lang="zh-CN" altLang="en-US" dirty="0"/>
              <a:t>圈的 </a:t>
            </a:r>
            <a:r>
              <a:rPr lang="en-US" altLang="zh-CN" dirty="0" err="1"/>
              <a:t>Github</a:t>
            </a:r>
            <a:endParaRPr lang="en-US" altLang="zh-CN" dirty="0"/>
          </a:p>
        </p:txBody>
      </p:sp>
      <p:pic>
        <p:nvPicPr>
          <p:cNvPr id="4" name="Picture 2" descr="Ollama">
            <a:extLst>
              <a:ext uri="{FF2B5EF4-FFF2-40B4-BE49-F238E27FC236}">
                <a16:creationId xmlns:a16="http://schemas.microsoft.com/office/drawing/2014/main" id="{C0322EF5-A504-6568-E7B9-B442910749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99" t="23647" r="31057"/>
          <a:stretch/>
        </p:blipFill>
        <p:spPr bwMode="auto">
          <a:xfrm>
            <a:off x="8537658" y="1989603"/>
            <a:ext cx="1125088" cy="1204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@open-webui">
            <a:extLst>
              <a:ext uri="{FF2B5EF4-FFF2-40B4-BE49-F238E27FC236}">
                <a16:creationId xmlns:a16="http://schemas.microsoft.com/office/drawing/2014/main" id="{698C2A3A-6E04-CAEC-8DCB-326CACA768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7" t="6395" r="4667" b="7377"/>
          <a:stretch/>
        </p:blipFill>
        <p:spPr bwMode="auto">
          <a:xfrm>
            <a:off x="10131790" y="2023406"/>
            <a:ext cx="1266459" cy="1204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LM Studio logo">
            <a:extLst>
              <a:ext uri="{FF2B5EF4-FFF2-40B4-BE49-F238E27FC236}">
                <a16:creationId xmlns:a16="http://schemas.microsoft.com/office/drawing/2014/main" id="{1F2299E1-3F91-E033-5C4C-B57B2D1DF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700" y="544003"/>
            <a:ext cx="1066800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D6E799E-1ECC-4E60-1E79-98FAAA2731E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5136"/>
          <a:stretch/>
        </p:blipFill>
        <p:spPr>
          <a:xfrm>
            <a:off x="1595234" y="4405052"/>
            <a:ext cx="9001532" cy="239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5020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E448B-099A-0AA4-674B-0784BD0C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413656"/>
            <a:ext cx="9068386" cy="984793"/>
          </a:xfrm>
        </p:spPr>
        <p:txBody>
          <a:bodyPr>
            <a:normAutofit/>
          </a:bodyPr>
          <a:lstStyle/>
          <a:p>
            <a:r>
              <a:rPr lang="zh-CN" altLang="en-US" dirty="0"/>
              <a:t>通过 </a:t>
            </a:r>
            <a:r>
              <a:rPr lang="en-US" altLang="zh-CN" dirty="0"/>
              <a:t>API</a:t>
            </a:r>
            <a:r>
              <a:rPr lang="zh-CN" altLang="en-US" dirty="0"/>
              <a:t> 调用大模型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03F47D-748E-89EA-FB64-7A09050CC7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0" y="1661886"/>
            <a:ext cx="5175822" cy="5061911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zh-CN" altLang="en-US" dirty="0"/>
              <a:t>一种方式调用所有大模型：</a:t>
            </a:r>
            <a:r>
              <a:rPr lang="en-US" altLang="zh-CN" dirty="0"/>
              <a:t>OpenAI API </a:t>
            </a:r>
            <a:r>
              <a:rPr lang="zh-CN" altLang="en-US" dirty="0"/>
              <a:t>规范</a:t>
            </a:r>
            <a:endParaRPr lang="en-US" altLang="zh-CN" dirty="0"/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生成模型调用的事实规范</a:t>
            </a:r>
            <a:endParaRPr lang="en-US" altLang="zh-CN" sz="2200" dirty="0"/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文本生成：使用 </a:t>
            </a:r>
            <a:r>
              <a:rPr lang="en-US" altLang="zh-CN" sz="2200" dirty="0"/>
              <a:t>OpenAI </a:t>
            </a:r>
            <a:r>
              <a:rPr lang="zh-CN" altLang="en-US" sz="2200" dirty="0"/>
              <a:t>库，</a:t>
            </a:r>
            <a:r>
              <a:rPr lang="en-US" altLang="zh-CN" sz="2200" dirty="0"/>
              <a:t>Chat Completion </a:t>
            </a:r>
            <a:r>
              <a:rPr lang="zh-CN" altLang="en-US" sz="2200" dirty="0"/>
              <a:t>接口</a:t>
            </a:r>
            <a:endParaRPr lang="en-US" altLang="zh-CN" sz="2200" dirty="0"/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本质是 </a:t>
            </a:r>
            <a:r>
              <a:rPr lang="en-US" altLang="zh-CN" sz="2200" dirty="0"/>
              <a:t>HTTP </a:t>
            </a:r>
            <a:r>
              <a:rPr lang="zh-CN" altLang="en-US" sz="2200" dirty="0"/>
              <a:t>请求，通过 </a:t>
            </a:r>
            <a:r>
              <a:rPr lang="en-US" altLang="zh-CN" sz="2200" dirty="0"/>
              <a:t>requests </a:t>
            </a:r>
            <a:r>
              <a:rPr lang="zh-CN" altLang="en-US" sz="2200" dirty="0"/>
              <a:t>库或 </a:t>
            </a:r>
            <a:r>
              <a:rPr lang="en-US" altLang="zh-CN" sz="2200" dirty="0"/>
              <a:t>curl </a:t>
            </a:r>
            <a:r>
              <a:rPr lang="zh-CN" altLang="en-US" sz="2200" dirty="0"/>
              <a:t>发也可以</a:t>
            </a:r>
            <a:endParaRPr lang="en-US" altLang="zh-CN" sz="2200" dirty="0"/>
          </a:p>
          <a:p>
            <a:pPr lvl="1">
              <a:spcBef>
                <a:spcPts val="0"/>
              </a:spcBef>
            </a:pPr>
            <a:r>
              <a:rPr lang="en-US" altLang="zh-CN" sz="2200" dirty="0"/>
              <a:t>https://platform.openai.com/docs/api-reference/chat/create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10385A2-C39D-D000-FC94-76F3B18DE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8420" y="1511817"/>
            <a:ext cx="6164462" cy="521198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7080063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2F8CC735-760B-F294-C67C-082F3B9BD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6300" y="65964"/>
            <a:ext cx="7779400" cy="672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218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091178C-AF0A-E4AB-BCA9-92C9DC9A2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963" y="81775"/>
            <a:ext cx="7488074" cy="669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512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3238E01-3752-8B99-2532-E951D20174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B3500A7-E3F3-9DE6-20CD-CD177901B4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60" y="4301902"/>
            <a:ext cx="5486400" cy="1645920"/>
          </a:xfrm>
        </p:spPr>
        <p:txBody>
          <a:bodyPr/>
          <a:lstStyle/>
          <a:p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Question</a:t>
            </a:r>
            <a:r>
              <a:rPr lang="zh-CN" altLang="en-US" dirty="0"/>
              <a:t>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13289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E448B-099A-0AA4-674B-0784BD0C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413656"/>
            <a:ext cx="9068386" cy="984793"/>
          </a:xfrm>
        </p:spPr>
        <p:txBody>
          <a:bodyPr>
            <a:normAutofit/>
          </a:bodyPr>
          <a:lstStyle/>
          <a:p>
            <a:r>
              <a:rPr lang="zh-CN" altLang="en-US" dirty="0"/>
              <a:t>深度学习基础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03F47D-748E-89EA-FB64-7A09050CC7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0" y="1661887"/>
            <a:ext cx="10944498" cy="469342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zh-CN" altLang="en-US" dirty="0"/>
              <a:t>数字角度看世界：一切皆数字，一切智能皆</a:t>
            </a:r>
            <a:r>
              <a:rPr lang="zh-CN" altLang="en-US" b="1" dirty="0"/>
              <a:t>函数</a:t>
            </a:r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如何数值化：文字 → 词表编码，图片 → 像素 </a:t>
            </a:r>
            <a:r>
              <a:rPr lang="en-US" altLang="zh-CN" sz="2200" dirty="0"/>
              <a:t>RGB</a:t>
            </a:r>
            <a:r>
              <a:rPr lang="zh-CN" altLang="en-US" sz="2200" dirty="0"/>
              <a:t>，视频 → 连续的帧图片</a:t>
            </a:r>
            <a:endParaRPr lang="en-US" altLang="zh-CN" sz="2200" dirty="0"/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图像检测：输入一张图片，输出其中是否包含某个物体、物体的边缘轮廓</a:t>
            </a:r>
            <a:r>
              <a:rPr lang="en-US" altLang="zh-CN" sz="2200" dirty="0"/>
              <a:t>...</a:t>
            </a:r>
          </a:p>
          <a:p>
            <a:pPr lvl="1">
              <a:spcBef>
                <a:spcPts val="0"/>
              </a:spcBef>
            </a:pPr>
            <a:r>
              <a:rPr lang="zh-CN" altLang="en-US" sz="2200" dirty="0"/>
              <a:t>文字、图像生成：输入一段文字，输出这段文字的续写</a:t>
            </a:r>
            <a:r>
              <a:rPr lang="en-US" altLang="zh-CN" sz="2200" dirty="0"/>
              <a:t>/</a:t>
            </a:r>
            <a:r>
              <a:rPr lang="zh-CN" altLang="en-US" sz="2200" dirty="0"/>
              <a:t>回答</a:t>
            </a:r>
            <a:r>
              <a:rPr lang="en-US" altLang="zh-CN" sz="2200" dirty="0"/>
              <a:t>/</a:t>
            </a:r>
            <a:r>
              <a:rPr lang="zh-CN" altLang="en-US" sz="2200" dirty="0"/>
              <a:t>文字描述的图片</a:t>
            </a:r>
            <a:r>
              <a:rPr lang="en-US" altLang="zh-CN" sz="2200" dirty="0"/>
              <a:t>...</a:t>
            </a:r>
            <a:endParaRPr lang="zh-CN" altLang="en-US" sz="2200" dirty="0"/>
          </a:p>
          <a:p>
            <a:pPr>
              <a:spcBef>
                <a:spcPts val="1200"/>
              </a:spcBef>
            </a:pPr>
            <a:r>
              <a:rPr lang="zh-CN" altLang="en-US" dirty="0"/>
              <a:t>流程：输入（文</a:t>
            </a:r>
            <a:r>
              <a:rPr lang="en-US" altLang="zh-CN" dirty="0"/>
              <a:t>/</a:t>
            </a:r>
            <a:r>
              <a:rPr lang="zh-CN" altLang="en-US" dirty="0"/>
              <a:t>图</a:t>
            </a:r>
            <a:r>
              <a:rPr lang="en-US" altLang="zh-CN" dirty="0"/>
              <a:t>/</a:t>
            </a:r>
            <a:r>
              <a:rPr lang="zh-CN" altLang="en-US" dirty="0"/>
              <a:t>视频）→ 编码为数值化表示 → 函数进行一系列运算 → 得到数值输出 → 解码为所需格式</a:t>
            </a:r>
          </a:p>
          <a:p>
            <a:pPr>
              <a:spcBef>
                <a:spcPts val="1200"/>
              </a:spcBef>
            </a:pPr>
            <a:r>
              <a:rPr lang="zh-CN" altLang="en-US" b="1" dirty="0"/>
              <a:t>机器学习</a:t>
            </a:r>
            <a:r>
              <a:rPr lang="en-US" altLang="zh-CN" b="1" dirty="0"/>
              <a:t>/</a:t>
            </a:r>
            <a:r>
              <a:rPr lang="zh-CN" altLang="en-US" b="1" dirty="0"/>
              <a:t>深度学习（</a:t>
            </a:r>
            <a:r>
              <a:rPr lang="en-US" altLang="zh-CN" b="1" dirty="0"/>
              <a:t>ML/DL</a:t>
            </a:r>
            <a:r>
              <a:rPr lang="zh-CN" altLang="en-US" b="1" dirty="0"/>
              <a:t>）</a:t>
            </a:r>
            <a:r>
              <a:rPr lang="zh-CN" altLang="en-US" dirty="0"/>
              <a:t>：使用（深层神经网络）模型来实现这些函数</a:t>
            </a:r>
            <a:endParaRPr lang="en-US" altLang="zh-CN" sz="2200" dirty="0"/>
          </a:p>
        </p:txBody>
      </p:sp>
    </p:spTree>
    <p:extLst>
      <p:ext uri="{BB962C8B-B14F-4D97-AF65-F5344CB8AC3E}">
        <p14:creationId xmlns:p14="http://schemas.microsoft.com/office/powerpoint/2010/main" val="767513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27BE2-DBF1-E1A7-FCDE-5FD7449CF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48594" name="内容占位符 2">
                <a:extLst>
                  <a:ext uri="{FF2B5EF4-FFF2-40B4-BE49-F238E27FC236}">
                    <a16:creationId xmlns:a16="http://schemas.microsoft.com/office/drawing/2014/main" id="{04A130B5-22D6-4358-8599-064D268AA1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1778" y="702688"/>
                <a:ext cx="5508688" cy="5955125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ts val="1200"/>
                  </a:spcBef>
                  <a:spcAft>
                    <a:spcPts val="600"/>
                  </a:spcAft>
                </a:pPr>
                <a:r>
                  <a:rPr lang="zh-CN" altLang="en-US" sz="2400" dirty="0"/>
                  <a:t>早期的机器学习模型：线性分类器</a:t>
                </a:r>
                <a:endParaRPr lang="en-US" altLang="zh-CN" sz="2400" dirty="0"/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</a:pP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altLang="zh-CN" sz="2200" dirty="0"/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</a:pPr>
                <a:r>
                  <a:rPr lang="zh-CN" altLang="en-US" sz="2400" dirty="0"/>
                  <a:t>寻找划分不同类别数据点的最佳超平面（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zh-CN" altLang="en-US" sz="2400" dirty="0"/>
                  <a:t> 参数取值）</a:t>
                </a:r>
                <a:endParaRPr lang="en-US" altLang="zh-CN" sz="2400" dirty="0"/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</a:pPr>
                <a:r>
                  <a:rPr lang="zh-CN" altLang="en-US" sz="2400" dirty="0"/>
                  <a:t>能解决简单的分类任务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1048594" name="内容占位符 2">
                <a:extLst>
                  <a:ext uri="{FF2B5EF4-FFF2-40B4-BE49-F238E27FC236}">
                    <a16:creationId xmlns:a16="http://schemas.microsoft.com/office/drawing/2014/main" id="{04A130B5-22D6-4358-8599-064D268AA1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1778" y="702688"/>
                <a:ext cx="5508688" cy="5955125"/>
              </a:xfrm>
              <a:blipFill>
                <a:blip r:embed="rId2"/>
                <a:stretch>
                  <a:fillRect l="-1550" r="-55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8" name="Picture 4" descr="Support Vector Machine (SVM) - easily explained! | Data Basecamp">
            <a:extLst>
              <a:ext uri="{FF2B5EF4-FFF2-40B4-BE49-F238E27FC236}">
                <a16:creationId xmlns:a16="http://schemas.microsoft.com/office/drawing/2014/main" id="{E7AA77C5-FA73-0956-8DEB-D877C59B9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118" y="152760"/>
            <a:ext cx="5604222" cy="3880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cikit-learn, the Iris Dataset, and Machine Learning: The Journey to a New  Skill | by Trayshawn Webb | Medium">
            <a:extLst>
              <a:ext uri="{FF2B5EF4-FFF2-40B4-BE49-F238E27FC236}">
                <a16:creationId xmlns:a16="http://schemas.microsoft.com/office/drawing/2014/main" id="{ABBB3063-B6A2-DD41-2518-B44B07E16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762" y="4131309"/>
            <a:ext cx="6099979" cy="2726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BBE3EAF-2157-A946-7DEF-40D53D58F3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5385" y="4084994"/>
            <a:ext cx="4310038" cy="262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75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48594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1778" y="729982"/>
                <a:ext cx="6293224" cy="5955125"/>
              </a:xfrm>
            </p:spPr>
            <p:txBody>
              <a:bodyPr>
                <a:normAutofit fontScale="92500" lnSpcReduction="10000"/>
              </a:bodyPr>
              <a:lstStyle/>
              <a:p>
                <a:pPr>
                  <a:lnSpc>
                    <a:spcPct val="150000"/>
                  </a:lnSpc>
                  <a:spcBef>
                    <a:spcPts val="1200"/>
                  </a:spcBef>
                  <a:spcAft>
                    <a:spcPts val="600"/>
                  </a:spcAft>
                </a:pPr>
                <a:r>
                  <a:rPr lang="zh-CN" altLang="en-US" sz="2600" b="1" dirty="0"/>
                  <a:t>神经网络（</a:t>
                </a:r>
                <a:r>
                  <a:rPr lang="en-US" altLang="zh-CN" sz="2600" b="1" dirty="0"/>
                  <a:t>Neural Network</a:t>
                </a:r>
                <a:r>
                  <a:rPr lang="zh-CN" altLang="en-US" sz="2600" b="1" dirty="0"/>
                  <a:t>）</a:t>
                </a:r>
                <a:endParaRPr lang="en-US" altLang="zh-CN" sz="2600" b="1" dirty="0"/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</a:pPr>
                <a:r>
                  <a:rPr lang="zh-CN" altLang="en-US" dirty="0"/>
                  <a:t>一个人工定义的计算图，每个节点设定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zh-CN" altLang="en-US" dirty="0"/>
                  <a:t>参数，节点输入与这些参数做乘法，加法和非线性运算得到输出，按图结构向前传递直至得到最终输出。</a:t>
                </a:r>
                <a:endParaRPr lang="en-US" altLang="zh-CN" dirty="0"/>
              </a:p>
              <a:p>
                <a:pPr>
                  <a:lnSpc>
                    <a:spcPct val="150000"/>
                  </a:lnSpc>
                  <a:spcBef>
                    <a:spcPts val="1200"/>
                  </a:spcBef>
                  <a:spcAft>
                    <a:spcPts val="600"/>
                  </a:spcAft>
                </a:pPr>
                <a:r>
                  <a:rPr lang="zh-CN" altLang="en-US" sz="2600" dirty="0"/>
                  <a:t>与生物学上大脑的神经元连接结构相似</a:t>
                </a:r>
                <a:endParaRPr lang="en-US" altLang="zh-CN" sz="2600" dirty="0"/>
              </a:p>
              <a:p>
                <a:pPr>
                  <a:lnSpc>
                    <a:spcPct val="150000"/>
                  </a:lnSpc>
                  <a:spcBef>
                    <a:spcPts val="1200"/>
                  </a:spcBef>
                  <a:spcAft>
                    <a:spcPts val="600"/>
                  </a:spcAft>
                </a:pPr>
                <a:r>
                  <a:rPr lang="zh-CN" altLang="en-US" sz="2600" dirty="0"/>
                  <a:t>节点更多、层数更深（参数量更大）的神经网络能够拟合更复杂的函数（表达能力更强）</a:t>
                </a:r>
              </a:p>
              <a:p>
                <a:pPr>
                  <a:lnSpc>
                    <a:spcPct val="150000"/>
                  </a:lnSpc>
                  <a:spcBef>
                    <a:spcPts val="1200"/>
                  </a:spcBef>
                  <a:spcAft>
                    <a:spcPts val="600"/>
                  </a:spcAft>
                </a:pPr>
                <a:r>
                  <a:rPr lang="zh-CN" altLang="en-US" sz="2600" dirty="0"/>
                  <a:t>数学上可证明神经网络可以拟合任何函数</a:t>
                </a:r>
                <a:endParaRPr lang="en-US" altLang="zh-CN" sz="2600" dirty="0"/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</a:pPr>
                <a:r>
                  <a:rPr lang="en-US" altLang="zh-CN" sz="2100" dirty="0"/>
                  <a:t>https://www.zhihu.com/question/268384579</a:t>
                </a:r>
              </a:p>
            </p:txBody>
          </p:sp>
        </mc:Choice>
        <mc:Fallback xmlns="">
          <p:sp>
            <p:nvSpPr>
              <p:cNvPr id="1048594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1778" y="729982"/>
                <a:ext cx="6293224" cy="5955125"/>
              </a:xfrm>
              <a:blipFill>
                <a:blip r:embed="rId2"/>
                <a:stretch>
                  <a:fillRect l="-1357" r="-494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8" name="Picture 2" descr="What are Neural Networks? | IBM">
            <a:extLst>
              <a:ext uri="{FF2B5EF4-FFF2-40B4-BE49-F238E27FC236}">
                <a16:creationId xmlns:a16="http://schemas.microsoft.com/office/drawing/2014/main" id="{C10C4DF4-5F0F-0BF4-1F76-29586233B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9849" y="1432970"/>
            <a:ext cx="5622151" cy="399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7808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Weights and Bias in a Neural Network | Towards Data Science">
            <a:extLst>
              <a:ext uri="{FF2B5EF4-FFF2-40B4-BE49-F238E27FC236}">
                <a16:creationId xmlns:a16="http://schemas.microsoft.com/office/drawing/2014/main" id="{4F35068C-7F9A-6B88-77A7-100EC465C8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2" b="11525"/>
          <a:stretch/>
        </p:blipFill>
        <p:spPr bwMode="auto">
          <a:xfrm>
            <a:off x="868680" y="793750"/>
            <a:ext cx="10454640" cy="4381500"/>
          </a:xfrm>
          <a:prstGeom prst="rect">
            <a:avLst/>
          </a:prstGeom>
          <a:noFill/>
          <a:ln w="12700">
            <a:solidFill>
              <a:schemeClr val="bg1">
                <a:lumMod val="95000"/>
                <a:lumOff val="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1C6654-1E29-EFBB-67DE-918DBCB96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5463540"/>
            <a:ext cx="9906000" cy="1100945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CN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“</a:t>
            </a: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神经元</a:t>
            </a:r>
            <a:r>
              <a:rPr lang="en-US" altLang="zh-CN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” = </a:t>
            </a:r>
            <a:r>
              <a:rPr lang="en-US" altLang="zh-CN" sz="2400" i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Activation</a:t>
            </a:r>
            <a:r>
              <a:rPr lang="en-US" altLang="zh-CN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(</a:t>
            </a:r>
            <a:r>
              <a:rPr lang="en-US" altLang="zh-CN" sz="2400" i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weight</a:t>
            </a:r>
            <a:r>
              <a:rPr lang="en-US" altLang="zh-CN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* input + </a:t>
            </a:r>
            <a:r>
              <a:rPr lang="en-US" altLang="zh-CN" sz="2400" i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bias</a:t>
            </a:r>
            <a:r>
              <a:rPr lang="en-US" altLang="zh-CN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)</a:t>
            </a:r>
          </a:p>
          <a:p>
            <a:pPr marL="0" indent="0" algn="ctr">
              <a:buNone/>
            </a:pP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亿万个 神经元</a:t>
            </a:r>
            <a:r>
              <a:rPr lang="en-US" altLang="zh-CN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= </a:t>
            </a:r>
            <a:r>
              <a:rPr lang="zh-CN" altLang="en-US" sz="24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人工智能</a:t>
            </a:r>
          </a:p>
        </p:txBody>
      </p:sp>
      <p:pic>
        <p:nvPicPr>
          <p:cNvPr id="1026" name="Picture 2" descr="深度学习笔记——常用的激活（激励）函数- 战争热诚- 博客园">
            <a:extLst>
              <a:ext uri="{FF2B5EF4-FFF2-40B4-BE49-F238E27FC236}">
                <a16:creationId xmlns:a16="http://schemas.microsoft.com/office/drawing/2014/main" id="{B22D5605-0C23-D7CB-8E31-1CD13F4A0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6350" y="1173956"/>
            <a:ext cx="2895600" cy="1176338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8A6D5069-0549-5984-86C2-E435F19E9D81}"/>
              </a:ext>
            </a:extLst>
          </p:cNvPr>
          <p:cNvCxnSpPr>
            <a:cxnSpLocks/>
          </p:cNvCxnSpPr>
          <p:nvPr/>
        </p:nvCxnSpPr>
        <p:spPr>
          <a:xfrm flipV="1">
            <a:off x="8121650" y="2197100"/>
            <a:ext cx="304800" cy="666238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358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内容占位符 2"/>
          <p:cNvSpPr>
            <a:spLocks noGrp="1"/>
          </p:cNvSpPr>
          <p:nvPr>
            <p:ph idx="1"/>
          </p:nvPr>
        </p:nvSpPr>
        <p:spPr>
          <a:xfrm>
            <a:off x="696000" y="595390"/>
            <a:ext cx="10800000" cy="566722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CN" altLang="en-US" sz="2400" dirty="0">
                <a:latin typeface="Cascadia Mono" panose="020B0609020000020004" pitchFamily="49" charset="0"/>
                <a:ea typeface="微软雅黑" panose="020B0503020204020204" pitchFamily="34" charset="-122"/>
                <a:cs typeface="Cascadia Mono" panose="020B0609020000020004" pitchFamily="49" charset="0"/>
              </a:rPr>
              <a:t>理论上能做到，具体如何拟合？</a:t>
            </a:r>
            <a:endParaRPr lang="en-US" altLang="zh-CN" sz="2400" dirty="0">
              <a:latin typeface="Cascadia Mono" panose="020B0609020000020004" pitchFamily="49" charset="0"/>
              <a:ea typeface="微软雅黑" panose="020B0503020204020204" pitchFamily="34" charset="-122"/>
              <a:cs typeface="Cascadia Mono" panose="020B0609020000020004" pitchFamily="49" charset="0"/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训练（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Training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）</a:t>
            </a:r>
            <a:r>
              <a:rPr lang="zh-CN" altLang="en-US" sz="2400" dirty="0">
                <a:latin typeface="Cascadia Mono" panose="020B0609020000020004" pitchFamily="49" charset="0"/>
                <a:ea typeface="微软雅黑" panose="020B0503020204020204" pitchFamily="34" charset="-122"/>
                <a:cs typeface="Cascadia Mono" panose="020B0609020000020004" pitchFamily="49" charset="0"/>
              </a:rPr>
              <a:t>：用大量要拟合的函数产生的输入输出数据，使用优化算法，逐步调整模型的参数，直至对任意输入能得到足够接近真实输出的结果</a:t>
            </a:r>
            <a:endParaRPr lang="en-US" altLang="zh-CN" sz="2400" dirty="0">
              <a:latin typeface="Cascadia Mono" panose="020B0609020000020004" pitchFamily="49" charset="0"/>
              <a:ea typeface="微软雅黑" panose="020B0503020204020204" pitchFamily="34" charset="-122"/>
              <a:cs typeface="Cascadia Mono" panose="020B0609020000020004" pitchFamily="49" charset="0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损失函数（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Loss Function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）：计算模型输出与真实输出的差距</a:t>
            </a:r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  <a:cs typeface="Cascadia Mono" panose="020B0609020000020004" pitchFamily="49" charset="0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优化算法（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Optimizer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）：随机梯度下降法（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SGD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），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Adams 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Cascadia Mono" panose="020B0609020000020004" pitchFamily="49" charset="0"/>
              </a:rPr>
              <a:t>等</a:t>
            </a:r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  <a:cs typeface="Cascadia Mono" panose="020B0609020000020004" pitchFamily="49" charset="0"/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CN" altLang="en-US" sz="2400" dirty="0">
                <a:latin typeface="Cascadia Mono" panose="020B0609020000020004" pitchFamily="49" charset="0"/>
                <a:ea typeface="微软雅黑" panose="020B0503020204020204" pitchFamily="34" charset="-122"/>
                <a:cs typeface="Cascadia Mono" panose="020B0609020000020004" pitchFamily="49" charset="0"/>
              </a:rPr>
              <a:t>评测：在一组没有用来训练的数据上，测试模型输出的准确性</a:t>
            </a:r>
            <a:endParaRPr lang="en-US" altLang="zh-CN" sz="2400" dirty="0">
              <a:latin typeface="Cascadia Mono" panose="020B0609020000020004" pitchFamily="49" charset="0"/>
              <a:ea typeface="微软雅黑" panose="020B0503020204020204" pitchFamily="34" charset="-122"/>
              <a:cs typeface="Cascadia Mono" panose="020B0609020000020004" pitchFamily="49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5680D2-E4C2-D2D3-A5D2-98625DA59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09" y="4260765"/>
            <a:ext cx="4806893" cy="2417535"/>
          </a:xfrm>
          <a:prstGeom prst="rect">
            <a:avLst/>
          </a:prstGeom>
          <a:ln w="12700">
            <a:solidFill>
              <a:schemeClr val="bg1">
                <a:lumMod val="95000"/>
                <a:lumOff val="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2486211-CDCD-CF98-4C8F-41DDD8DE7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700" y="4260764"/>
            <a:ext cx="4975897" cy="2417535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139132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E448B-099A-0AA4-674B-0784BD0C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413656"/>
            <a:ext cx="9068386" cy="984793"/>
          </a:xfrm>
        </p:spPr>
        <p:txBody>
          <a:bodyPr>
            <a:normAutofit/>
          </a:bodyPr>
          <a:lstStyle/>
          <a:p>
            <a:r>
              <a:rPr lang="zh-CN" altLang="en-US" dirty="0"/>
              <a:t>语言模型（</a:t>
            </a:r>
            <a:r>
              <a:rPr lang="en-US" altLang="zh-CN" dirty="0"/>
              <a:t>Language Model</a:t>
            </a:r>
            <a:r>
              <a:rPr lang="zh-CN" altLang="en-US" dirty="0"/>
              <a:t>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1903F47D-748E-89EA-FB64-7A09050CC7FE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594360" y="1661886"/>
                <a:ext cx="11095990" cy="5084657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1200"/>
                  </a:spcBef>
                </a:pPr>
                <a:r>
                  <a:rPr lang="zh-CN" altLang="en-US" dirty="0"/>
                  <a:t>自然语言处理（</a:t>
                </a:r>
                <a:r>
                  <a:rPr lang="en-US" altLang="zh-CN" dirty="0"/>
                  <a:t>Natural Language Processing,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NLP</a:t>
                </a:r>
                <a:r>
                  <a:rPr lang="zh-CN" altLang="en-US" dirty="0"/>
                  <a:t>）研究领域</a:t>
                </a:r>
                <a:endParaRPr lang="en-US" altLang="zh-CN" dirty="0"/>
              </a:p>
              <a:p>
                <a:pPr lvl="1">
                  <a:spcBef>
                    <a:spcPts val="0"/>
                  </a:spcBef>
                </a:pPr>
                <a:r>
                  <a:rPr lang="zh-CN" altLang="en-US" sz="2400" dirty="0"/>
                  <a:t>判别式任务：情感分类，关系判断</a:t>
                </a:r>
                <a:r>
                  <a:rPr lang="en-US" altLang="zh-CN" sz="2400" dirty="0"/>
                  <a:t>...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zh-CN" altLang="en-US" sz="2400" b="1" dirty="0"/>
                  <a:t>生成式任务</a:t>
                </a:r>
                <a:r>
                  <a:rPr lang="zh-CN" altLang="en-US" sz="2400" dirty="0"/>
                  <a:t>：机器翻译，文本摘要，问答</a:t>
                </a:r>
                <a:r>
                  <a:rPr lang="en-US" altLang="zh-CN" sz="2400" dirty="0"/>
                  <a:t>...</a:t>
                </a:r>
                <a:endParaRPr lang="en-US" altLang="zh-CN" dirty="0"/>
              </a:p>
              <a:p>
                <a:pPr>
                  <a:spcBef>
                    <a:spcPts val="1200"/>
                  </a:spcBef>
                </a:pPr>
                <a:r>
                  <a:rPr lang="zh-CN" altLang="en-US" dirty="0"/>
                  <a:t>自然语言可以表示为一种</a:t>
                </a:r>
                <a:r>
                  <a:rPr lang="zh-CN" altLang="en-US" b="1" dirty="0"/>
                  <a:t>概率分布</a:t>
                </a:r>
                <a:r>
                  <a:rPr lang="zh-CN" altLang="en-US" dirty="0"/>
                  <a:t>：</a:t>
                </a:r>
                <a:endParaRPr lang="en-US" altLang="zh-CN" dirty="0"/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r>
                      <a:rPr lang="en-US" altLang="zh-CN" sz="220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2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2200" i="1" dirty="0" smtClean="0">
                            <a:latin typeface="Cambria Math" panose="02040503050406030204" pitchFamily="18" charset="0"/>
                          </a:rPr>
                          <m:t>“</m:t>
                        </m:r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zh-CN" altLang="en-US" sz="2200" i="1" dirty="0" smtClean="0">
                            <a:latin typeface="Cambria Math" panose="02040503050406030204" pitchFamily="18" charset="0"/>
                          </a:rPr>
                          <m:t>北京大学</m:t>
                        </m:r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&lt;/</m:t>
                        </m:r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&gt;”</m:t>
                        </m:r>
                      </m:e>
                    </m:d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zh-CN" altLang="en-US" sz="2200" i="0" dirty="0">
                            <a:latin typeface="Cambria Math" panose="02040503050406030204" pitchFamily="18" charset="0"/>
                          </a:rPr>
                          <m:t>北</m:t>
                        </m:r>
                      </m:e>
                      <m:e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&gt;</m:t>
                        </m:r>
                      </m:e>
                    </m:d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2200" i="1" dirty="0" smtClean="0">
                            <a:latin typeface="Cambria Math" panose="02040503050406030204" pitchFamily="18" charset="0"/>
                          </a:rPr>
                          <m:t>京</m:t>
                        </m:r>
                      </m:e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zh-CN" altLang="en-US" sz="2200" i="1" dirty="0" smtClean="0">
                            <a:latin typeface="Cambria Math" panose="02040503050406030204" pitchFamily="18" charset="0"/>
                          </a:rPr>
                          <m:t>北</m:t>
                        </m:r>
                      </m:e>
                    </m:d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2200" i="1" dirty="0" smtClean="0">
                            <a:latin typeface="Cambria Math" panose="02040503050406030204" pitchFamily="18" charset="0"/>
                          </a:rPr>
                          <m:t>大</m:t>
                        </m:r>
                      </m:e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zh-CN" altLang="en-US" sz="2200" i="1" dirty="0" smtClean="0">
                            <a:latin typeface="Cambria Math" panose="02040503050406030204" pitchFamily="18" charset="0"/>
                          </a:rPr>
                          <m:t>北京</m:t>
                        </m:r>
                      </m:e>
                    </m:d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∗                                                               </m:t>
                    </m:r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sz="2200" i="1" dirty="0" smtClean="0">
                            <a:latin typeface="Cambria Math" panose="02040503050406030204" pitchFamily="18" charset="0"/>
                          </a:rPr>
                          <m:t>学</m:t>
                        </m:r>
                      </m:e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zh-CN" altLang="en-US" sz="2200" i="1" dirty="0" smtClean="0">
                            <a:latin typeface="Cambria Math" panose="02040503050406030204" pitchFamily="18" charset="0"/>
                          </a:rPr>
                          <m:t>北京大</m:t>
                        </m:r>
                      </m:e>
                    </m:d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(&lt;/</m:t>
                    </m:r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&gt;|&lt;</m:t>
                    </m:r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zh-CN" altLang="en-US" sz="2200" i="1" dirty="0">
                        <a:latin typeface="Cambria Math" panose="02040503050406030204" pitchFamily="18" charset="0"/>
                      </a:rPr>
                      <m:t>北京大学</m:t>
                    </m:r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200" dirty="0"/>
              </a:p>
              <a:p>
                <a:pPr>
                  <a:spcBef>
                    <a:spcPts val="600"/>
                  </a:spcBef>
                </a:pPr>
                <a:r>
                  <a:rPr lang="zh-CN" altLang="en-US" dirty="0"/>
                  <a:t>词元（</a:t>
                </a:r>
                <a:r>
                  <a:rPr lang="en-US" altLang="zh-CN" dirty="0"/>
                  <a:t>Token</a:t>
                </a:r>
                <a:r>
                  <a:rPr lang="zh-CN" altLang="en-US" dirty="0"/>
                  <a:t>）：自然语言按 词</a:t>
                </a:r>
                <a:r>
                  <a:rPr lang="en-US" altLang="zh-CN" dirty="0"/>
                  <a:t>/</a:t>
                </a:r>
                <a:r>
                  <a:rPr lang="zh-CN" altLang="en-US" dirty="0"/>
                  <a:t>子词</a:t>
                </a:r>
                <a:r>
                  <a:rPr lang="en-US" altLang="zh-CN" dirty="0"/>
                  <a:t>/</a:t>
                </a:r>
                <a:r>
                  <a:rPr lang="zh-CN" altLang="en-US" dirty="0"/>
                  <a:t>字 粒度切分后的单元</a:t>
                </a:r>
                <a:endParaRPr lang="en-US" altLang="zh-CN" dirty="0"/>
              </a:p>
              <a:p>
                <a:pPr>
                  <a:spcBef>
                    <a:spcPts val="600"/>
                  </a:spcBef>
                </a:pPr>
                <a:r>
                  <a:rPr lang="zh-CN" altLang="en-US" dirty="0"/>
                  <a:t>一切文本生成任务（诗歌、代码、数学</a:t>
                </a:r>
                <a:r>
                  <a:rPr lang="en-US" altLang="zh-CN" dirty="0"/>
                  <a:t>...</a:t>
                </a:r>
                <a:r>
                  <a:rPr lang="zh-CN" altLang="en-US" dirty="0"/>
                  <a:t>） </a:t>
                </a:r>
                <a:r>
                  <a:rPr lang="en-US" altLang="zh-CN" dirty="0"/>
                  <a:t>= </a:t>
                </a:r>
                <a:r>
                  <a:rPr lang="en-US" altLang="zh-CN" b="1" dirty="0"/>
                  <a:t>Next Token Prediction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1903F47D-748E-89EA-FB64-7A09050CC7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594360" y="1661886"/>
                <a:ext cx="11095990" cy="5084657"/>
              </a:xfrm>
              <a:blipFill>
                <a:blip r:embed="rId2"/>
                <a:stretch>
                  <a:fillRect l="-1593" r="-27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4913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3EC404-BAB3-0DCB-0754-8DD4C8BC2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CD24818-787B-A78A-111C-EAD44CBF93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25" b="12806"/>
          <a:stretch/>
        </p:blipFill>
        <p:spPr>
          <a:xfrm>
            <a:off x="110562" y="4165897"/>
            <a:ext cx="8021241" cy="2603394"/>
          </a:xfrm>
          <a:prstGeom prst="rect">
            <a:avLst/>
          </a:prstGeom>
          <a:ln w="12700">
            <a:noFill/>
          </a:ln>
        </p:spPr>
      </p:pic>
      <p:sp>
        <p:nvSpPr>
          <p:cNvPr id="1048594" name="内容占位符 2">
            <a:extLst>
              <a:ext uri="{FF2B5EF4-FFF2-40B4-BE49-F238E27FC236}">
                <a16:creationId xmlns:a16="http://schemas.microsoft.com/office/drawing/2014/main" id="{C0A90F43-46C0-3FE0-B694-1F3BC7997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777" y="729982"/>
            <a:ext cx="7423923" cy="59551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altLang="zh-CN" sz="2400" dirty="0"/>
              <a:t>Google Brain (2017)</a:t>
            </a:r>
            <a:r>
              <a:rPr lang="zh-CN" altLang="en-US" sz="2400" dirty="0"/>
              <a:t>：</a:t>
            </a:r>
            <a:r>
              <a:rPr lang="en-US" altLang="zh-CN" sz="2400" b="1" dirty="0"/>
              <a:t>Transformer </a:t>
            </a:r>
            <a:r>
              <a:rPr lang="zh-CN" altLang="en-US" sz="2400" b="1" dirty="0"/>
              <a:t>模型</a:t>
            </a:r>
            <a:endParaRPr lang="en-US" altLang="zh-CN" sz="2400" b="1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zh-CN" altLang="en-US" sz="2200" dirty="0"/>
              <a:t>自注意力机制（</a:t>
            </a:r>
            <a:r>
              <a:rPr lang="en-US" altLang="zh-CN" sz="2200" dirty="0"/>
              <a:t>Self-Attention</a:t>
            </a:r>
            <a:r>
              <a:rPr lang="zh-CN" altLang="en-US" sz="2200" dirty="0"/>
              <a:t>）</a:t>
            </a:r>
            <a:endParaRPr lang="en-US" altLang="zh-CN" sz="2200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altLang="zh-CN" sz="2200" dirty="0"/>
              <a:t>Encoder-Decoder </a:t>
            </a:r>
            <a:r>
              <a:rPr lang="zh-CN" altLang="en-US" sz="2200" dirty="0"/>
              <a:t>结构</a:t>
            </a:r>
          </a:p>
          <a:p>
            <a:pPr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sz="2400" dirty="0"/>
              <a:t>原理解释（来自 </a:t>
            </a:r>
            <a:r>
              <a:rPr lang="en-US" altLang="zh-CN" sz="2400" dirty="0"/>
              <a:t>3Blue1Brown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altLang="zh-CN" sz="2000" dirty="0"/>
              <a:t>https://www.bilibili.com/video/BV13z421U7cs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altLang="zh-CN" sz="2000" dirty="0"/>
              <a:t>https://www.bilibili.com/video/BV1TZ421j7Ke</a:t>
            </a:r>
          </a:p>
        </p:txBody>
      </p:sp>
      <p:pic>
        <p:nvPicPr>
          <p:cNvPr id="4" name="Picture 4" descr="Architecture of a Transformer with two encoder-decoder layers. | Download  Scientific Diagram">
            <a:extLst>
              <a:ext uri="{FF2B5EF4-FFF2-40B4-BE49-F238E27FC236}">
                <a16:creationId xmlns:a16="http://schemas.microsoft.com/office/drawing/2014/main" id="{75A4BA17-48E3-BDCD-1914-44D40574B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2012" y="527734"/>
            <a:ext cx="4284849" cy="573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260647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32790_TF78853419_Win32.potx" id="{5D2DC102-ACE5-4B12-93A7-1D448F11D1C9}" vid="{6D1E3C48-13E8-4D63-89AC-106DBDAEE8DF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{1972A231-5E85-4451-9805-78B599D27988}tf78853419_win32</Template>
  <TotalTime>3269</TotalTime>
  <Words>1325</Words>
  <Application>Microsoft Office PowerPoint</Application>
  <PresentationFormat>宽屏</PresentationFormat>
  <Paragraphs>113</Paragraphs>
  <Slides>24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1" baseType="lpstr">
      <vt:lpstr>Microsoft YaHei UI</vt:lpstr>
      <vt:lpstr>华文中宋</vt:lpstr>
      <vt:lpstr>微软雅黑</vt:lpstr>
      <vt:lpstr>Arial</vt:lpstr>
      <vt:lpstr>Cambria Math</vt:lpstr>
      <vt:lpstr>Cascadia Mono</vt:lpstr>
      <vt:lpstr>自定义</vt:lpstr>
      <vt:lpstr>深度学习与大语言 模型入门</vt:lpstr>
      <vt:lpstr>Contents</vt:lpstr>
      <vt:lpstr>深度学习基础</vt:lpstr>
      <vt:lpstr>PowerPoint 演示文稿</vt:lpstr>
      <vt:lpstr>PowerPoint 演示文稿</vt:lpstr>
      <vt:lpstr>PowerPoint 演示文稿</vt:lpstr>
      <vt:lpstr>PowerPoint 演示文稿</vt:lpstr>
      <vt:lpstr>语言模型（Language Model）</vt:lpstr>
      <vt:lpstr>PowerPoint 演示文稿</vt:lpstr>
      <vt:lpstr>PowerPoint 演示文稿</vt:lpstr>
      <vt:lpstr>语言模型是如何训练的</vt:lpstr>
      <vt:lpstr>“大”模型–参数量</vt:lpstr>
      <vt:lpstr>PowerPoint 演示文稿</vt:lpstr>
      <vt:lpstr>附：大模型的“量化”</vt:lpstr>
      <vt:lpstr>“大”模型–预训练数据量</vt:lpstr>
      <vt:lpstr>为什么需要大模型</vt:lpstr>
      <vt:lpstr>计算硬件–GPU</vt:lpstr>
      <vt:lpstr>主流大模型（~2025.02）</vt:lpstr>
      <vt:lpstr>总结：深度学习的发展进程</vt:lpstr>
      <vt:lpstr>本地部署大模型</vt:lpstr>
      <vt:lpstr>通过 API 调用大模型</vt:lpstr>
      <vt:lpstr>PowerPoint 演示文稿</vt:lpstr>
      <vt:lpstr>PowerPoint 演示文稿</vt:lpstr>
      <vt:lpstr>感谢聆听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基本演示</dc:title>
  <dc:creator>T182867</dc:creator>
  <cp:lastModifiedBy>张 以宁</cp:lastModifiedBy>
  <cp:revision>174</cp:revision>
  <dcterms:created xsi:type="dcterms:W3CDTF">2024-05-21T02:18:09Z</dcterms:created>
  <dcterms:modified xsi:type="dcterms:W3CDTF">2025-02-20T05:30:18Z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